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2"/>
  </p:notesMasterIdLst>
  <p:sldIdLst>
    <p:sldId id="1302" r:id="rId3"/>
    <p:sldId id="1304" r:id="rId4"/>
    <p:sldId id="1306" r:id="rId5"/>
    <p:sldId id="1307" r:id="rId6"/>
    <p:sldId id="1351" r:id="rId7"/>
    <p:sldId id="1369" r:id="rId8"/>
    <p:sldId id="1370" r:id="rId9"/>
    <p:sldId id="1371" r:id="rId10"/>
    <p:sldId id="1353" r:id="rId11"/>
    <p:sldId id="1373" r:id="rId12"/>
    <p:sldId id="1374" r:id="rId13"/>
    <p:sldId id="1354" r:id="rId14"/>
    <p:sldId id="1364" r:id="rId15"/>
    <p:sldId id="1365" r:id="rId16"/>
    <p:sldId id="1355" r:id="rId17"/>
    <p:sldId id="1366" r:id="rId18"/>
    <p:sldId id="1367" r:id="rId19"/>
    <p:sldId id="1368" r:id="rId20"/>
    <p:sldId id="1357" r:id="rId21"/>
  </p:sldIdLst>
  <p:sldSz cx="9144000" cy="5143500" type="screen16x9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Суханова" initials="Е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253F"/>
    <a:srgbClr val="F28B52"/>
    <a:srgbClr val="25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5624" autoAdjust="0"/>
  </p:normalViewPr>
  <p:slideViewPr>
    <p:cSldViewPr showGuides="1">
      <p:cViewPr varScale="1">
        <p:scale>
          <a:sx n="144" d="100"/>
          <a:sy n="144" d="100"/>
        </p:scale>
        <p:origin x="198" y="114"/>
      </p:cViewPr>
      <p:guideLst>
        <p:guide orient="horz" pos="1801"/>
        <p:guide pos="3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EF71-E488-4639-950C-69CA43987131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80A5A-9880-4364-9680-F022638F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F733-477D-4829-8CF3-B1D7B14F8D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6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3CB0-40B9-454E-8357-D25DA7FA47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04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9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14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7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последний год увеличилось количество МООК,</a:t>
            </a:r>
            <a:r>
              <a:rPr lang="ru-RU" baseline="0" dirty="0" smtClean="0"/>
              <a:t> представленных Томским государственным университетом на открытых образовательных платформах. </a:t>
            </a:r>
          </a:p>
          <a:p>
            <a:r>
              <a:rPr lang="ru-RU" baseline="0" dirty="0" smtClean="0"/>
              <a:t>На сегодняшний день на официальных аккаунтах университета на таких онлайн-площадках как </a:t>
            </a:r>
            <a:r>
              <a:rPr lang="en-US" baseline="0" dirty="0" smtClean="0"/>
              <a:t>Coursera, </a:t>
            </a:r>
            <a:r>
              <a:rPr lang="en-US" baseline="0" dirty="0" err="1" smtClean="0"/>
              <a:t>Stepik</a:t>
            </a:r>
            <a:r>
              <a:rPr lang="en-US" baseline="0" dirty="0" smtClean="0"/>
              <a:t>, </a:t>
            </a:r>
            <a:r>
              <a:rPr lang="ru-RU" baseline="0" dirty="0" smtClean="0"/>
              <a:t>и других, представлены более 90 онлайн-курсов. Ещё 8 курсов находятся в разработке и будут завершены до конца года.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На онлайн-курсах нашего университета обучаются школьники, студенты, молодые специалисты и профессионалы со всей страны, получая дополнительные навыки для развития самых разных компетенций – от </a:t>
            </a:r>
            <a:r>
              <a:rPr lang="en-US" baseline="0" dirty="0" smtClean="0"/>
              <a:t>soft skills </a:t>
            </a:r>
            <a:r>
              <a:rPr lang="ru-RU" baseline="0" dirty="0" smtClean="0"/>
              <a:t>до параллельного программирования.  Всего за время реализации проекта более 750 тысяч слушателей зашли на открытые онлайн-курсы ТГУ, причём из них около 200 000 за весну 2020 года. Более 5000 человек прошли через систему </a:t>
            </a:r>
            <a:r>
              <a:rPr lang="ru-RU" baseline="0" dirty="0" err="1" smtClean="0"/>
              <a:t>прокторинга</a:t>
            </a:r>
            <a:r>
              <a:rPr lang="ru-RU" baseline="0" dirty="0" smtClean="0"/>
              <a:t>, подтвердив полученные на курсе знания и получив соответствующий валидный сертификат.</a:t>
            </a:r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шагом в развитии международных отношений и позиционирования Томского государственного университета за рубежом стало заключение партнёрского соглашения с Национальной платформой открытого образования Казахстана, на которой с апреля 2020 года запущены 9 курсов ТГУ.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География слушателей МООК ТГУ обширная, она охватывает все континенты. Количество стран и регионов, жители которых проходят обучение на МООК ТГУ, увеличилось на 8 (Британские Виргинские острова, Лихтенштейн, Новая Каледония, Гибралтар,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Бонэйр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Синт-Эстатиус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Вануату, Кирибати, Аландские острова) по сравнению с показателем аналогичного периода 2019 года.  По данным на июнь 2020 года всего обучение на онлайн-курсах ТГУ проходят представители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пандемией Covid-19 онлайн-платформа Coursera открыла программу «Coursera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  для образовательных учреждений на бесплатной основе. В рамках данной программы более 4000 онлайн-курсов мировых университетов стали доступны к прохождению и бесплатной сертификации. Томский государственный университет также подключился к данной программе и как образовательное учреждение, направляющее своих студентов на курсы, так и как правообладатель предлагаемых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онлайн-курсов. В результате студенты и сотрудники ТГУ (около 500 человек) освоили более 300 курсов, включая МООК ТГУ, на международной платформе Coursera.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глобальным переходом на дистанционное обучение, вызванным пандемией Covid-19, количество слушателей онлайн-курсов ТГУ резко возросло, причем как из числа студентов, направленных на обучение на МООК Томским государственным университетом и другими образовательными организациями, так и из числа вольных слушателей. Зачисление студентов внешних университетов осуществлялось через специальный сервис на ресурсе «Одного окна», на котором были размещены 67 МООК ТГУ, попавших в Министерский перечень курсов, рекомендуемых к использованию в образовательном процессе.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Воспользовались возможностью бесплатно завести своих студентов на онлайн-курсы ТГУ в весеннем семестре 40 университетов (более 5000 студентов) и 3 учреждения СПО. Общий прирост слушателей МООК ТГУ за первое полугодие 2020 года составил более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204 000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человек, что на 180% больше, чем за аналогичный период 2019 года (73 000 человек). Всего с начала реализации данного проекта на МООК ТГУ зарегистрировались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674 966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человек.  Общее количество завершивших обучение на МООК ТГУ слушателей составляет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30 300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в среднем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4,49%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числа зарегистрированных, данные различны в зависимости от специфики онлайн-платформ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Успешно работает механизм учёта результатов обучения на онлайн-курсах в индивидуальных достижениях абитуриентов. В этом году такой возможностью воспользовались более 160 абитуриентов.</a:t>
            </a:r>
          </a:p>
          <a:p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МООК ТГУ «</a:t>
            </a:r>
            <a:r>
              <a:rPr lang="en-US" baseline="0" dirty="0" smtClean="0"/>
              <a:t>Career planning: resume/CV, cover letter, interview» (</a:t>
            </a:r>
            <a:r>
              <a:rPr lang="ru-RU" baseline="0" dirty="0" smtClean="0"/>
              <a:t>автор </a:t>
            </a:r>
            <a:r>
              <a:rPr lang="ru-RU" baseline="0" dirty="0" err="1" smtClean="0"/>
              <a:t>П.Дж</a:t>
            </a:r>
            <a:r>
              <a:rPr lang="ru-RU" baseline="0" dirty="0" smtClean="0"/>
              <a:t>. Митчелл) вошёл в ТОП-20 самых востребованных курсов июля по версии международного рейтинга </a:t>
            </a:r>
            <a:r>
              <a:rPr lang="en-US" baseline="0" dirty="0" err="1" smtClean="0"/>
              <a:t>ClassCentral</a:t>
            </a:r>
            <a:r>
              <a:rPr lang="ru-RU" baseline="0" dirty="0" smtClean="0"/>
              <a:t>. Напомним, что Томский государственный университет является одним из восьми партнёров </a:t>
            </a:r>
            <a:r>
              <a:rPr lang="ru-RU" baseline="0" dirty="0" err="1" smtClean="0"/>
              <a:t>Курсеры</a:t>
            </a:r>
            <a:r>
              <a:rPr lang="ru-RU" baseline="0" dirty="0" smtClean="0"/>
              <a:t> среди российских вузов и входит в мировой топ-30 по количеству и качеству курсов среди партнёров данной платформы.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В наступающем учебном году успешные </a:t>
            </a:r>
            <a:r>
              <a:rPr lang="ru-RU" b="0" baseline="0" dirty="0" err="1" smtClean="0"/>
              <a:t>МООКи</a:t>
            </a:r>
            <a:r>
              <a:rPr lang="ru-RU" b="0" baseline="0" dirty="0" smtClean="0"/>
              <a:t> будут представлены на конкурсы для получения независимой оценки слушателями и экспертами. Одним из таких конкурсов станет престижный международный конкурс </a:t>
            </a:r>
            <a:r>
              <a:rPr lang="en-US" b="0" baseline="0" dirty="0" err="1" smtClean="0"/>
              <a:t>EdCrunch</a:t>
            </a:r>
            <a:r>
              <a:rPr lang="en-US" b="0" baseline="0" dirty="0" smtClean="0"/>
              <a:t> Awards</a:t>
            </a:r>
            <a:r>
              <a:rPr lang="ru-RU" b="0" baseline="0" dirty="0" smtClean="0"/>
              <a:t>, в котором онлайн-курсы ТГУ занимают победные места уже несколько лет подряд. В этом году на конкурс представлено 6 онлайн-курсов университета.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января 2020 года в штат ИДО принят специалист по УМР, выполняющий роль цифрового куратора. За первое полугодие проведено более 200 личных и групповых консультаций преподавателей в формате личных встреч, телефонных звонков, электронных писем и видеоконференций. В связи с переводом образовательного процесса в дистанционный формат, основные вопросы преподавателей касались работы с системой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разработки и создания электронных образовательных ресурсов.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за первое полугодие при поддержке цифрового куратора преподавателями университета создано более 80 электронных образовательных ресурсов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видеолекций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инструкций, интерактивных заданий и т.п.). 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по цифровому кураторству продолжается, в помощь куратору сформирован штаб волонтёров.</a:t>
            </a:r>
            <a:endParaRPr lang="ru-RU" b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863-E7B3-4657-8E53-CCA46A33F3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последний год увеличилось количество МООК,</a:t>
            </a:r>
            <a:r>
              <a:rPr lang="ru-RU" baseline="0" dirty="0" smtClean="0"/>
              <a:t> представленных Томским государственным университетом на открытых образовательных платформах. </a:t>
            </a:r>
          </a:p>
          <a:p>
            <a:r>
              <a:rPr lang="ru-RU" baseline="0" dirty="0" smtClean="0"/>
              <a:t>На сегодняшний день на официальных аккаунтах университета на таких онлайн-площадках как </a:t>
            </a:r>
            <a:r>
              <a:rPr lang="en-US" baseline="0" dirty="0" smtClean="0"/>
              <a:t>Coursera, </a:t>
            </a:r>
            <a:r>
              <a:rPr lang="en-US" baseline="0" dirty="0" err="1" smtClean="0"/>
              <a:t>Stepik</a:t>
            </a:r>
            <a:r>
              <a:rPr lang="en-US" baseline="0" dirty="0" smtClean="0"/>
              <a:t>, </a:t>
            </a:r>
            <a:r>
              <a:rPr lang="ru-RU" baseline="0" dirty="0" smtClean="0"/>
              <a:t>и других, представлены более 90 онлайн-курсов. Ещё 8 курсов находятся в разработке и будут завершены до конца года.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На онлайн-курсах нашего университета обучаются школьники, студенты, молодые специалисты и профессионалы со всей страны, получая дополнительные навыки для развития самых разных компетенций – от </a:t>
            </a:r>
            <a:r>
              <a:rPr lang="en-US" baseline="0" dirty="0" smtClean="0"/>
              <a:t>soft skills </a:t>
            </a:r>
            <a:r>
              <a:rPr lang="ru-RU" baseline="0" dirty="0" smtClean="0"/>
              <a:t>до параллельного программирования.  Всего за время реализации проекта более 750 тысяч слушателей зашли на открытые онлайн-курсы ТГУ, причём из них около 200 000 за весну 2020 года. Более 5000 человек прошли через систему </a:t>
            </a:r>
            <a:r>
              <a:rPr lang="ru-RU" baseline="0" dirty="0" err="1" smtClean="0"/>
              <a:t>прокторинга</a:t>
            </a:r>
            <a:r>
              <a:rPr lang="ru-RU" baseline="0" dirty="0" smtClean="0"/>
              <a:t>, подтвердив полученные на курсе знания и получив соответствующий валидный сертификат.</a:t>
            </a:r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шагом в развитии международных отношений и позиционирования Томского государственного университета за рубежом стало заключение партнёрского соглашения с Национальной платформой открытого образования Казахстана, на которой с апреля 2020 года запущены 9 курсов ТГУ.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География слушателей МООК ТГУ обширная, она охватывает все континенты. Количество стран и регионов, жители которых проходят обучение на МООК ТГУ, увеличилось на 8 (Британские Виргинские острова, Лихтенштейн, Новая Каледония, Гибралтар,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Бонэйр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Синт-Эстатиус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Вануату, Кирибати, Аландские острова) по сравнению с показателем аналогичного периода 2019 года.  По данным на июнь 2020 года всего обучение на онлайн-курсах ТГУ проходят представители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пандемией Covid-19 онлайн-платформа Coursera открыла программу «Coursera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  для образовательных учреждений на бесплатной основе. В рамках данной программы более 4000 онлайн-курсов мировых университетов стали доступны к прохождению и бесплатной сертификации. Томский государственный университет также подключился к данной программе и как образовательное учреждение, направляющее своих студентов на курсы, так и как правообладатель предлагаемых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онлайн-курсов. В результате студенты и сотрудники ТГУ (около 500 человек) освоили более 300 курсов, включая МООК ТГУ, на международной платформе Coursera.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глобальным переходом на дистанционное обучение, вызванным пандемией Covid-19, количество слушателей онлайн-курсов ТГУ резко возросло, причем как из числа студентов, направленных на обучение на МООК Томским государственным университетом и другими образовательными организациями, так и из числа вольных слушателей. Зачисление студентов внешних университетов осуществлялось через специальный сервис на ресурсе «Одного окна», на котором были размещены 67 МООК ТГУ, попавших в Министерский перечень курсов, рекомендуемых к использованию в образовательном процессе.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Воспользовались возможностью бесплатно завести своих студентов на онлайн-курсы ТГУ в весеннем семестре 40 университетов (более 5000 студентов) и 3 учреждения СПО. Общий прирост слушателей МООК ТГУ за первое полугодие 2020 года составил более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204 000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человек, что на 180% больше, чем за аналогичный период 2019 года (73 000 человек). Всего с начала реализации данного проекта на МООК ТГУ зарегистрировались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674 966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человек.  Общее количество завершивших обучение на МООК ТГУ слушателей составляет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30 300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в среднем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4,49%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числа зарегистрированных, данные различны в зависимости от специфики онлайн-платформ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Успешно работает механизм учёта результатов обучения на онлайн-курсах в индивидуальных достижениях абитуриентов. В этом году такой возможностью воспользовались более 160 абитуриентов.</a:t>
            </a:r>
          </a:p>
          <a:p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МООК ТГУ «</a:t>
            </a:r>
            <a:r>
              <a:rPr lang="en-US" baseline="0" dirty="0" smtClean="0"/>
              <a:t>Career planning: resume/CV, cover letter, interview» (</a:t>
            </a:r>
            <a:r>
              <a:rPr lang="ru-RU" baseline="0" dirty="0" smtClean="0"/>
              <a:t>автор </a:t>
            </a:r>
            <a:r>
              <a:rPr lang="ru-RU" baseline="0" dirty="0" err="1" smtClean="0"/>
              <a:t>П.Дж</a:t>
            </a:r>
            <a:r>
              <a:rPr lang="ru-RU" baseline="0" dirty="0" smtClean="0"/>
              <a:t>. Митчелл) вошёл в ТОП-20 самых востребованных курсов июля по версии международного рейтинга </a:t>
            </a:r>
            <a:r>
              <a:rPr lang="en-US" baseline="0" dirty="0" err="1" smtClean="0"/>
              <a:t>ClassCentral</a:t>
            </a:r>
            <a:r>
              <a:rPr lang="ru-RU" baseline="0" dirty="0" smtClean="0"/>
              <a:t>. Напомним, что Томский государственный университет является одним из восьми партнёров </a:t>
            </a:r>
            <a:r>
              <a:rPr lang="ru-RU" baseline="0" dirty="0" err="1" smtClean="0"/>
              <a:t>Курсеры</a:t>
            </a:r>
            <a:r>
              <a:rPr lang="ru-RU" baseline="0" dirty="0" smtClean="0"/>
              <a:t> среди российских вузов и входит в мировой топ-30 по количеству и качеству курсов среди партнёров данной платформы.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В наступающем учебном году успешные </a:t>
            </a:r>
            <a:r>
              <a:rPr lang="ru-RU" b="0" baseline="0" dirty="0" err="1" smtClean="0"/>
              <a:t>МООКи</a:t>
            </a:r>
            <a:r>
              <a:rPr lang="ru-RU" b="0" baseline="0" dirty="0" smtClean="0"/>
              <a:t> будут представлены на конкурсы для получения независимой оценки слушателями и экспертами. Одним из таких конкурсов станет престижный международный конкурс </a:t>
            </a:r>
            <a:r>
              <a:rPr lang="en-US" b="0" baseline="0" dirty="0" err="1" smtClean="0"/>
              <a:t>EdCrunch</a:t>
            </a:r>
            <a:r>
              <a:rPr lang="en-US" b="0" baseline="0" dirty="0" smtClean="0"/>
              <a:t> Awards</a:t>
            </a:r>
            <a:r>
              <a:rPr lang="ru-RU" b="0" baseline="0" dirty="0" smtClean="0"/>
              <a:t>, в котором онлайн-курсы ТГУ занимают победные места уже несколько лет подряд. В этом году на конкурс представлено 6 онлайн-курсов университета.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января 2020 года в штат ИДО принят специалист по УМР, выполняющий роль цифрового куратора. За первое полугодие проведено более 200 личных и групповых консультаций преподавателей в формате личных встреч, телефонных звонков, электронных писем и видеоконференций. В связи с переводом образовательного процесса в дистанционный формат, основные вопросы преподавателей касались работы с системой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разработки и создания электронных образовательных ресурсов.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за первое полугодие при поддержке цифрового куратора преподавателями университета создано более 80 электронных образовательных ресурсов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видеолекций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инструкций, интерактивных заданий и т.п.). 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по цифровому кураторству продолжается, в помощь куратору сформирован штаб волонтёров.</a:t>
            </a:r>
            <a:endParaRPr lang="ru-RU" b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863-E7B3-4657-8E53-CCA46A33F3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1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чего состоит система:</a:t>
            </a:r>
            <a:r>
              <a:rPr lang="ru-RU" baseline="0" dirty="0"/>
              <a:t> реальное физическое оборудование + крутое ПО, интегрированное с расписанием и </a:t>
            </a:r>
            <a:r>
              <a:rPr lang="en-US" baseline="0" dirty="0"/>
              <a:t>LMS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4036E-F1DB-46C6-B3A4-63C51309CD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8" tIns="45698" rIns="45698" bIns="45698"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8" tIns="45698" rIns="45698" bIns="45698"/>
          <a:lstStyle>
            <a:lvl1pPr marL="342892" indent="-304793">
              <a:buClr>
                <a:srgbClr val="000000"/>
              </a:buClr>
              <a:buSzPts val="2800"/>
              <a:buChar char="•"/>
            </a:lvl1pPr>
            <a:lvl2pPr marL="733407" indent="-333367">
              <a:buClr>
                <a:srgbClr val="000000"/>
              </a:buClr>
              <a:buSzPts val="2800"/>
            </a:lvl2pPr>
            <a:lvl3pPr marL="1135351" indent="-373370">
              <a:buClr>
                <a:srgbClr val="000000"/>
              </a:buClr>
              <a:buSzPts val="2800"/>
            </a:lvl3pPr>
            <a:lvl4pPr marL="1514438" indent="-400040">
              <a:buClr>
                <a:srgbClr val="000000"/>
              </a:buClr>
              <a:buSzPts val="2800"/>
            </a:lvl4pPr>
            <a:lvl5pPr marL="1857329" indent="-400040">
              <a:buClr>
                <a:srgbClr val="000000"/>
              </a:buClr>
              <a:buSzPts val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17395" y="4803236"/>
            <a:ext cx="197956" cy="201899"/>
          </a:xfrm>
          <a:prstGeom prst="rect">
            <a:avLst/>
          </a:prstGeom>
        </p:spPr>
        <p:txBody>
          <a:bodyPr lIns="45698" tIns="45698" rIns="45698" bIns="4569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8757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7889" y="4533576"/>
            <a:ext cx="2057400" cy="273844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23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7889" y="4533576"/>
            <a:ext cx="2057400" cy="273844"/>
          </a:xfrm>
        </p:spPr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6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0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2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0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2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47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9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0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1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25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1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8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1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4CED-BC28-4D49-AFC7-781FDAE6116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8B08-A171-4E61-B3A9-F7A1D40B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8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7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o.tsu.ru/product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ap@ido.tsu.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7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aranadivane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lap@ido.tsu.ru" TargetMode="External"/><Relationship Id="rId4" Type="http://schemas.openxmlformats.org/officeDocument/2006/relationships/hyperlink" Target="https://dpo.ts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lap@ido.tsu.ru" TargetMode="External"/><Relationship Id="rId4" Type="http://schemas.openxmlformats.org/officeDocument/2006/relationships/hyperlink" Target="https://dpo.tsu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ap@ido.tsu.ru" TargetMode="External"/><Relationship Id="rId5" Type="http://schemas.openxmlformats.org/officeDocument/2006/relationships/hyperlink" Target="https://dpo.tsu.ru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машина машина\Internet\Интерьер\05-18 лепнина\05-18 лепнина\DSC_74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12145"/>
          <a:stretch/>
        </p:blipFill>
        <p:spPr bwMode="auto">
          <a:xfrm>
            <a:off x="-108520" y="-92545"/>
            <a:ext cx="9361040" cy="52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-92546"/>
            <a:ext cx="9361040" cy="529886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5C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755576" y="1131591"/>
            <a:ext cx="6696744" cy="2448272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Передовые образовательные технологии и онлайн- образование в ТГУ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3866658"/>
            <a:ext cx="4535299" cy="8925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Шепель</a:t>
            </a:r>
            <a:r>
              <a:rPr lang="ru-RU" sz="2000" b="1" dirty="0" smtClean="0">
                <a:solidFill>
                  <a:schemeClr val="bg1"/>
                </a:solidFill>
              </a:rPr>
              <a:t> Михаил Олегович</a:t>
            </a: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директор Института дистанционного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Z:\машина машина\oform\!!! Новый логотип ТГУ\лого правильная версия\tsu_logo_okna_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 b="46291"/>
          <a:stretch/>
        </p:blipFill>
        <p:spPr bwMode="auto">
          <a:xfrm>
            <a:off x="489954" y="3618335"/>
            <a:ext cx="2929918" cy="11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0" y="3795886"/>
            <a:ext cx="4104455" cy="70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694287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865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865">
              <a:solidFill>
                <a:srgbClr val="88888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203" y="587116"/>
            <a:ext cx="2681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90+ </a:t>
            </a:r>
            <a:r>
              <a:rPr lang="ru-RU" sz="2250" b="1" dirty="0">
                <a:solidFill>
                  <a:schemeClr val="accent1">
                    <a:lumMod val="50000"/>
                  </a:schemeClr>
                </a:solidFill>
              </a:rPr>
              <a:t>МООК ТГУ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За 2020 разработано 7 МООК,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в том числе 3 по гранту МОН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28718" y="558880"/>
            <a:ext cx="20695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750 000+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Слушателей МООК ТГУ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за 2020 прирост +40%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74201" y="1615750"/>
            <a:ext cx="398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5000+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Выдано подтверждённых сертификатов, 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из них 1000+ в 2020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14402" y="605046"/>
            <a:ext cx="1100477" cy="9464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67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ОНЛАЙН-КУРСОВ ТГУ НА РЕСУРСЕ</a:t>
            </a:r>
          </a:p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ОДНОГО ОКНА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1712" y="551392"/>
            <a:ext cx="3017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1100+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Студентов ТГУ на МООК в 2020,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300 в рамках </a:t>
            </a:r>
            <a:r>
              <a:rPr lang="en-US" sz="1500" b="1" dirty="0">
                <a:solidFill>
                  <a:schemeClr val="accent4">
                    <a:lumMod val="75000"/>
                  </a:schemeClr>
                </a:solidFill>
              </a:rPr>
              <a:t>Coursera for Campus</a:t>
            </a:r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2203" y="1635445"/>
            <a:ext cx="2260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40 </a:t>
            </a:r>
            <a:r>
              <a:rPr lang="ru-RU" sz="2250" b="1" dirty="0">
                <a:solidFill>
                  <a:schemeClr val="accent1">
                    <a:lumMod val="50000"/>
                  </a:schemeClr>
                </a:solidFill>
              </a:rPr>
              <a:t>ВУЗов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Обучили 5000 студентов 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на МООК ТГУ в 2020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8438" y="2703954"/>
            <a:ext cx="3020635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225+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Консультаций с преподавателями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провёл цифровой куратор ИДО</a:t>
            </a:r>
          </a:p>
          <a:p>
            <a:endParaRPr lang="ru-RU" sz="1350" dirty="0"/>
          </a:p>
        </p:txBody>
      </p:sp>
      <p:sp>
        <p:nvSpPr>
          <p:cNvPr id="43" name="TextBox 42"/>
          <p:cNvSpPr txBox="1"/>
          <p:nvPr/>
        </p:nvSpPr>
        <p:spPr>
          <a:xfrm>
            <a:off x="3192649" y="2695744"/>
            <a:ext cx="609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80+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Электронных образовательных ресурсов </a:t>
            </a:r>
            <a:r>
              <a:rPr lang="ru-RU" sz="1500" b="1" dirty="0">
                <a:solidFill>
                  <a:srgbClr val="2C4E8C"/>
                </a:solidFill>
              </a:rPr>
              <a:t>разработали 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преподаватели при помощи цифрового куратора ИДО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00312" y="1604648"/>
            <a:ext cx="35445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160+</a:t>
            </a:r>
          </a:p>
          <a:p>
            <a:r>
              <a:rPr lang="ru-RU" sz="1350" b="1" dirty="0">
                <a:solidFill>
                  <a:schemeClr val="tx2"/>
                </a:solidFill>
              </a:rPr>
              <a:t>Абитуриентов </a:t>
            </a:r>
            <a:r>
              <a:rPr lang="ru-RU" sz="1350" b="1" dirty="0">
                <a:solidFill>
                  <a:srgbClr val="2C4E8C"/>
                </a:solidFill>
              </a:rPr>
              <a:t>использовали сертификаты </a:t>
            </a:r>
            <a:r>
              <a:rPr lang="ru-RU" sz="1350" b="1" dirty="0">
                <a:solidFill>
                  <a:schemeClr val="accent4">
                    <a:lumMod val="75000"/>
                  </a:schemeClr>
                </a:solidFill>
              </a:rPr>
              <a:t>МООК ТГУ для получения доп. баллов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32589"/>
            <a:ext cx="9144001" cy="1410911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26" name="Picture 2" descr="Open Master Class - Бесплатные мастер клас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6" y="3798511"/>
            <a:ext cx="1295968" cy="12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326211" y="3955873"/>
            <a:ext cx="16135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Новый международный партнёр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301" y="3927366"/>
            <a:ext cx="579085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МООК ТГУ «</a:t>
            </a:r>
            <a:r>
              <a:rPr lang="en-US" sz="1500" b="1" dirty="0">
                <a:solidFill>
                  <a:schemeClr val="bg1"/>
                </a:solidFill>
              </a:rPr>
              <a:t>Career planning: resume/CV, cover letter, interview</a:t>
            </a:r>
            <a:r>
              <a:rPr lang="ru-RU" sz="1500" b="1" dirty="0">
                <a:solidFill>
                  <a:schemeClr val="bg1"/>
                </a:solidFill>
              </a:rPr>
              <a:t>» (автор </a:t>
            </a:r>
            <a:r>
              <a:rPr lang="ru-RU" sz="1500" b="1" dirty="0" err="1">
                <a:solidFill>
                  <a:schemeClr val="bg1"/>
                </a:solidFill>
              </a:rPr>
              <a:t>П.Дж</a:t>
            </a:r>
            <a:r>
              <a:rPr lang="ru-RU" sz="1500" b="1" dirty="0">
                <a:solidFill>
                  <a:schemeClr val="bg1"/>
                </a:solidFill>
              </a:rPr>
              <a:t>. Митчелл) вошёл в </a:t>
            </a:r>
            <a:r>
              <a:rPr lang="ru-RU" sz="2400" b="1" dirty="0">
                <a:solidFill>
                  <a:srgbClr val="FFC000"/>
                </a:solidFill>
              </a:rPr>
              <a:t>ТОП-20</a:t>
            </a:r>
            <a:r>
              <a:rPr lang="ru-RU" sz="1500" b="1" dirty="0">
                <a:solidFill>
                  <a:schemeClr val="bg1"/>
                </a:solidFill>
              </a:rPr>
              <a:t> самых востребованных курсов июля по версии международного рейтинга </a:t>
            </a:r>
            <a:r>
              <a:rPr lang="en-US" sz="1500" b="1" dirty="0" err="1">
                <a:solidFill>
                  <a:schemeClr val="bg1"/>
                </a:solidFill>
              </a:rPr>
              <a:t>ClassCentral</a:t>
            </a:r>
            <a:endParaRPr lang="ru-RU" sz="1500" b="1" dirty="0">
              <a:solidFill>
                <a:schemeClr val="bg1"/>
              </a:solidFill>
            </a:endParaRP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-34028"/>
            <a:ext cx="9144001" cy="613915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Shape 10"/>
          <p:cNvSpPr txBox="1">
            <a:spLocks/>
          </p:cNvSpPr>
          <p:nvPr/>
        </p:nvSpPr>
        <p:spPr>
          <a:xfrm>
            <a:off x="-631890" y="-160023"/>
            <a:ext cx="8946573" cy="663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000" dirty="0">
                <a:solidFill>
                  <a:schemeClr val="bg1"/>
                </a:solidFill>
              </a:rPr>
              <a:t>Онлайн-обучение в ТГУ в цифрах и фактах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6479" y="2664079"/>
            <a:ext cx="322247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210+</a:t>
            </a:r>
            <a:endParaRPr lang="ru-RU" sz="1500" b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Стран</a:t>
            </a:r>
          </a:p>
          <a:p>
            <a:r>
              <a:rPr lang="ru-RU" sz="1500" b="1" dirty="0">
                <a:solidFill>
                  <a:schemeClr val="accent4">
                    <a:lumMod val="75000"/>
                  </a:schemeClr>
                </a:solidFill>
              </a:rPr>
              <a:t>на МООК ТГУ</a:t>
            </a:r>
          </a:p>
        </p:txBody>
      </p:sp>
    </p:spTree>
    <p:extLst>
      <p:ext uri="{BB962C8B-B14F-4D97-AF65-F5344CB8AC3E}">
        <p14:creationId xmlns:p14="http://schemas.microsoft.com/office/powerpoint/2010/main" val="3313572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865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865">
              <a:solidFill>
                <a:srgbClr val="88888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1000415"/>
            <a:ext cx="1988157" cy="4143085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 16"/>
          <p:cNvSpPr/>
          <p:nvPr/>
        </p:nvSpPr>
        <p:spPr>
          <a:xfrm>
            <a:off x="-1" y="-34028"/>
            <a:ext cx="9144001" cy="1021602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Shape 10"/>
          <p:cNvSpPr txBox="1">
            <a:spLocks/>
          </p:cNvSpPr>
          <p:nvPr/>
        </p:nvSpPr>
        <p:spPr>
          <a:xfrm>
            <a:off x="98712" y="144783"/>
            <a:ext cx="8946573" cy="66397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000" dirty="0" smtClean="0">
                <a:solidFill>
                  <a:schemeClr val="bg1"/>
                </a:solidFill>
              </a:rPr>
              <a:t>Предложение: совместная разработка МООК и реализация сетевых онлайн-программ 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9" name="Picture 2" descr="Open Master Class - Бесплатные мастер клас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73" y="3355276"/>
            <a:ext cx="1150884" cy="11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94" y="1439565"/>
            <a:ext cx="1014594" cy="52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08" y="2439433"/>
            <a:ext cx="1589966" cy="527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463" y="1149311"/>
            <a:ext cx="69613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Предлагаемые темы:</a:t>
            </a:r>
          </a:p>
          <a:p>
            <a:pPr marL="171450" indent="-171450">
              <a:buFontTx/>
              <a:buChar char="-"/>
            </a:pPr>
            <a:r>
              <a:rPr lang="ru-RU" sz="1700" dirty="0" err="1" smtClean="0"/>
              <a:t>Биоремедиация</a:t>
            </a:r>
            <a:r>
              <a:rPr lang="ru-RU" sz="1700" dirty="0" smtClean="0"/>
              <a:t> и мониторинг</a:t>
            </a:r>
            <a:r>
              <a:rPr lang="ru-RU" sz="1700" dirty="0"/>
              <a:t>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Организация </a:t>
            </a:r>
            <a:r>
              <a:rPr lang="ru-RU" sz="1700" dirty="0"/>
              <a:t>и управление геологическим изучением недр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Технологическое </a:t>
            </a:r>
            <a:r>
              <a:rPr lang="ru-RU" sz="1700" dirty="0"/>
              <a:t>планирование и реализация переводческих </a:t>
            </a:r>
            <a:r>
              <a:rPr lang="ru-RU" sz="1700" dirty="0" smtClean="0"/>
              <a:t>проектов</a:t>
            </a:r>
          </a:p>
          <a:p>
            <a:pPr marL="171450" indent="-171450">
              <a:buFontTx/>
              <a:buChar char="-"/>
            </a:pPr>
            <a:r>
              <a:rPr lang="ru-RU" sz="1700" dirty="0" smtClean="0"/>
              <a:t>Глобальные </a:t>
            </a:r>
            <a:r>
              <a:rPr lang="ru-RU" sz="1700" dirty="0"/>
              <a:t>исследования: культурные традиции и современность 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IT </a:t>
            </a:r>
            <a:r>
              <a:rPr lang="ru-RU" sz="1700" dirty="0" err="1"/>
              <a:t>Project</a:t>
            </a:r>
            <a:r>
              <a:rPr lang="ru-RU" sz="1700" dirty="0"/>
              <a:t> </a:t>
            </a:r>
            <a:r>
              <a:rPr lang="ru-RU" sz="1700" dirty="0" err="1"/>
              <a:t>manager</a:t>
            </a:r>
            <a:r>
              <a:rPr lang="ru-RU" sz="1700" dirty="0"/>
              <a:t>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Журналистика </a:t>
            </a:r>
            <a:r>
              <a:rPr lang="ru-RU" sz="1700" dirty="0"/>
              <a:t>и </a:t>
            </a:r>
            <a:r>
              <a:rPr lang="ru-RU" sz="1700" dirty="0" err="1"/>
              <a:t>медиакоммуникации</a:t>
            </a:r>
            <a:r>
              <a:rPr lang="ru-RU" sz="1700" dirty="0"/>
              <a:t>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Трансляционные </a:t>
            </a:r>
            <a:r>
              <a:rPr lang="ru-RU" sz="1700" dirty="0"/>
              <a:t>химические и биомедицинские </a:t>
            </a:r>
            <a:r>
              <a:rPr lang="ru-RU" sz="1700" dirty="0" smtClean="0"/>
              <a:t>технологии</a:t>
            </a:r>
          </a:p>
          <a:p>
            <a:pPr marL="171450" indent="-171450">
              <a:buFontTx/>
              <a:buChar char="-"/>
            </a:pPr>
            <a:r>
              <a:rPr lang="ru-RU" sz="1700" dirty="0" smtClean="0"/>
              <a:t>Компьютерный </a:t>
            </a:r>
            <a:r>
              <a:rPr lang="ru-RU" sz="1700" dirty="0"/>
              <a:t>инжиниринг высокоэнергетических </a:t>
            </a:r>
            <a:r>
              <a:rPr lang="ru-RU" sz="1700" dirty="0" smtClean="0"/>
              <a:t>систем</a:t>
            </a:r>
            <a:r>
              <a:rPr lang="ru-RU" sz="1700" dirty="0"/>
              <a:t>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Международный </a:t>
            </a:r>
            <a:r>
              <a:rPr lang="ru-RU" sz="1700" dirty="0"/>
              <a:t>менеджмент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Когнитивная </a:t>
            </a:r>
            <a:r>
              <a:rPr lang="ru-RU" sz="1700" dirty="0"/>
              <a:t>п</a:t>
            </a:r>
            <a:r>
              <a:rPr lang="ru-RU" sz="1700" dirty="0" smtClean="0"/>
              <a:t>сихология </a:t>
            </a:r>
            <a:r>
              <a:rPr lang="ru-RU" sz="1700" dirty="0"/>
              <a:t>и технологии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Цифровой </a:t>
            </a:r>
            <a:r>
              <a:rPr lang="ru-RU" sz="1700" dirty="0"/>
              <a:t>бренд-менеджмент	</a:t>
            </a:r>
            <a:endParaRPr lang="ru-RU" sz="1700" dirty="0" smtClean="0"/>
          </a:p>
          <a:p>
            <a:pPr marL="171450" indent="-171450">
              <a:buFontTx/>
              <a:buChar char="-"/>
            </a:pPr>
            <a:r>
              <a:rPr lang="ru-RU" sz="1700" dirty="0" smtClean="0"/>
              <a:t>Современные </a:t>
            </a:r>
            <a:r>
              <a:rPr lang="ru-RU" sz="1700" dirty="0"/>
              <a:t>социально-гуманитарные технологии работы с молодёжью</a:t>
            </a:r>
          </a:p>
        </p:txBody>
      </p:sp>
    </p:spTree>
    <p:extLst>
      <p:ext uri="{BB962C8B-B14F-4D97-AF65-F5344CB8AC3E}">
        <p14:creationId xmlns:p14="http://schemas.microsoft.com/office/powerpoint/2010/main" val="4242835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14" y="0"/>
            <a:ext cx="9289214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755576" y="627534"/>
            <a:ext cx="6696744" cy="2448272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Направления сотрудничества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1907097" y="3291830"/>
            <a:ext cx="6696744" cy="2664296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Совместные исследования и научные мероприятия в области педагогического дизайна и цифровой дидактики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2643758"/>
            <a:ext cx="1296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 Light" pitchFamily="34" charset="0"/>
                <a:cs typeface="Calibri Light" pitchFamily="34" charset="0"/>
              </a:rPr>
              <a:t>3</a:t>
            </a:r>
            <a:endParaRPr lang="ru-RU" sz="4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08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02" y="1923678"/>
            <a:ext cx="7200800" cy="24517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Конференция по теме педагогического дизайна и цифровой дидактики</a:t>
            </a:r>
          </a:p>
          <a:p>
            <a:r>
              <a:rPr lang="ru-RU" sz="2800" dirty="0" smtClean="0"/>
              <a:t>Школа педагогического дизайна</a:t>
            </a:r>
          </a:p>
          <a:p>
            <a:r>
              <a:rPr lang="ru-RU" sz="2800" dirty="0" smtClean="0"/>
              <a:t>Сибирская Школа МООК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-9238"/>
            <a:ext cx="9144001" cy="1021602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2938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Совместные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58" y="2095516"/>
            <a:ext cx="1917694" cy="18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78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563638"/>
            <a:ext cx="6707089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Предлагаемые тематики:</a:t>
            </a:r>
          </a:p>
          <a:p>
            <a:pPr marL="285750" indent="-285750"/>
            <a:r>
              <a:rPr lang="ru-RU" sz="2000" dirty="0" smtClean="0"/>
              <a:t>Аналитика </a:t>
            </a:r>
            <a:r>
              <a:rPr lang="ru-RU" sz="2000" dirty="0"/>
              <a:t>мирового и внутреннего опыта, тенденций и прогнозов.</a:t>
            </a:r>
          </a:p>
          <a:p>
            <a:pPr marL="285750" indent="-285750"/>
            <a:r>
              <a:rPr lang="ru-RU" sz="2000" dirty="0"/>
              <a:t>Развитие инструментов и методов оценки эффективности моделей СО и ОО через аналитику цифровых следов учащихся и ППС.</a:t>
            </a:r>
          </a:p>
          <a:p>
            <a:pPr marL="285750" indent="-285750"/>
            <a:r>
              <a:rPr lang="ru-RU" sz="2000" dirty="0"/>
              <a:t>Предиктивная учебная аналитика: прогнозирование успешности обучения и оптимальных индивидуальных траекторий.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-34028"/>
            <a:ext cx="9144001" cy="123762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Совместные исследования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в области разработки </a:t>
            </a:r>
            <a:r>
              <a:rPr lang="ru-RU" sz="3100" dirty="0">
                <a:solidFill>
                  <a:schemeClr val="bg1"/>
                </a:solidFill>
              </a:rPr>
              <a:t>и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апробации </a:t>
            </a:r>
            <a:r>
              <a:rPr lang="ru-RU" sz="3100" dirty="0">
                <a:solidFill>
                  <a:schemeClr val="bg1"/>
                </a:solidFill>
              </a:rPr>
              <a:t>моделей  смешанного и </a:t>
            </a:r>
            <a:r>
              <a:rPr lang="ru-RU" sz="3100" dirty="0" smtClean="0">
                <a:solidFill>
                  <a:schemeClr val="bg1"/>
                </a:solidFill>
              </a:rPr>
              <a:t>онлайн-обучения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14" y="2211710"/>
            <a:ext cx="1732283" cy="17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68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14" y="0"/>
            <a:ext cx="9289214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755576" y="627534"/>
            <a:ext cx="6696744" cy="2448272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Направления сотрудничества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1907704" y="3651870"/>
            <a:ext cx="6696744" cy="2664296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Развитие передовых технологий обучения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2643758"/>
            <a:ext cx="1296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 Light" pitchFamily="34" charset="0"/>
                <a:cs typeface="Calibri Light" pitchFamily="34" charset="0"/>
              </a:rPr>
              <a:t>4</a:t>
            </a:r>
            <a:endParaRPr lang="ru-RU" sz="4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85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92932" y="1701715"/>
            <a:ext cx="7823483" cy="2802463"/>
            <a:chOff x="470014" y="1701715"/>
            <a:chExt cx="8057412" cy="2886259"/>
          </a:xfrm>
        </p:grpSpPr>
        <p:pic>
          <p:nvPicPr>
            <p:cNvPr id="2" name="Google Shape;284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10198" y="1701715"/>
              <a:ext cx="4717228" cy="2886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28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0014" y="2709814"/>
              <a:ext cx="3237890" cy="187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28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8384" y="1777959"/>
              <a:ext cx="2892073" cy="9221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29716" y="26749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+mn-lt"/>
                <a:ea typeface="+mn-ea"/>
                <a:cs typeface="+mn-cs"/>
              </a:rPr>
              <a:t>Создание образовательного </a:t>
            </a:r>
            <a:r>
              <a:rPr lang="ru-RU" sz="2400" b="1" dirty="0" err="1">
                <a:latin typeface="+mn-lt"/>
                <a:ea typeface="+mn-ea"/>
                <a:cs typeface="+mn-cs"/>
              </a:rPr>
              <a:t>видеопортала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717" y="718105"/>
            <a:ext cx="806669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Университетский «</a:t>
            </a:r>
            <a:r>
              <a:rPr lang="en-US" sz="1350" i="1" dirty="0"/>
              <a:t>YouTube</a:t>
            </a:r>
            <a:r>
              <a:rPr lang="ru-RU" sz="1350" i="1" dirty="0"/>
              <a:t>»</a:t>
            </a:r>
            <a:r>
              <a:rPr lang="en-US" sz="1350" i="1" dirty="0"/>
              <a:t>,</a:t>
            </a:r>
            <a:r>
              <a:rPr lang="ru-RU" sz="1350" i="1" dirty="0"/>
              <a:t> продукт для смешанного </a:t>
            </a:r>
            <a:r>
              <a:rPr lang="ru-RU" sz="1350" i="1" dirty="0" smtClean="0"/>
              <a:t>обучения – позволяет </a:t>
            </a:r>
            <a:r>
              <a:rPr lang="ru-RU" sz="1350" i="1" dirty="0"/>
              <a:t>транслировать </a:t>
            </a:r>
          </a:p>
          <a:p>
            <a:r>
              <a:rPr lang="ru-RU" sz="1350" i="1" dirty="0"/>
              <a:t>и хранить лекции, проводимые преподавателями из аудитории или из дома, и управлять </a:t>
            </a:r>
          </a:p>
          <a:p>
            <a:r>
              <a:rPr lang="ru-RU" sz="1350" i="1" dirty="0"/>
              <a:t>созданным </a:t>
            </a:r>
            <a:r>
              <a:rPr lang="ru-RU" sz="1350" i="1" dirty="0" err="1"/>
              <a:t>медиаконтентом</a:t>
            </a:r>
            <a:r>
              <a:rPr lang="ru-RU" sz="1350" i="1" dirty="0"/>
              <a:t> (менять уровень доступа, осуществлять поиск по субтитрам и </a:t>
            </a:r>
            <a:r>
              <a:rPr lang="ru-RU" sz="1350" i="1" dirty="0" smtClean="0"/>
              <a:t>т. д.)</a:t>
            </a:r>
            <a:endParaRPr lang="ru-RU" sz="1350" i="1" dirty="0"/>
          </a:p>
          <a:p>
            <a:r>
              <a:rPr lang="ru-RU" sz="1350" i="1" dirty="0"/>
              <a:t> </a:t>
            </a:r>
            <a:r>
              <a:rPr lang="en-US" sz="1350" i="1" dirty="0"/>
              <a:t> </a:t>
            </a:r>
            <a:endParaRPr lang="ru-RU" sz="1350" i="1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4705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81" y="1759919"/>
            <a:ext cx="8793811" cy="3206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1248769" y="42845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029392" y="2183767"/>
            <a:ext cx="26196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Возможность проведения </a:t>
            </a:r>
          </a:p>
          <a:p>
            <a:r>
              <a:rPr lang="ru-RU" sz="1350" dirty="0"/>
              <a:t>прямых трансляций и </a:t>
            </a:r>
            <a:r>
              <a:rPr lang="ru-RU" sz="1350" dirty="0" err="1"/>
              <a:t>вебинаров</a:t>
            </a:r>
            <a:endParaRPr lang="ru-RU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325436" y="3071341"/>
            <a:ext cx="18229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Облачное хранилище </a:t>
            </a:r>
          </a:p>
          <a:p>
            <a:r>
              <a:rPr lang="ru-RU" sz="1350" dirty="0" err="1"/>
              <a:t>видеоконтента</a:t>
            </a:r>
            <a:endParaRPr lang="ru-R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6029392" y="3977731"/>
            <a:ext cx="29143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 err="1"/>
              <a:t>Автогенерация</a:t>
            </a:r>
            <a:r>
              <a:rPr lang="ru-RU" sz="1350" dirty="0"/>
              <a:t> субтитров и </a:t>
            </a:r>
          </a:p>
          <a:p>
            <a:r>
              <a:rPr lang="ru-RU" sz="1350" dirty="0"/>
              <a:t>удобный поиск по видеофрагментам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3" y="2926109"/>
            <a:ext cx="775211" cy="77521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0081" y="1902630"/>
            <a:ext cx="4323635" cy="100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Прямоугольник 14"/>
          <p:cNvSpPr/>
          <p:nvPr/>
        </p:nvSpPr>
        <p:spPr>
          <a:xfrm>
            <a:off x="1318042" y="3914521"/>
            <a:ext cx="26858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Система автоматической записи </a:t>
            </a:r>
          </a:p>
          <a:p>
            <a:r>
              <a:rPr lang="ru-RU" sz="1350" dirty="0"/>
              <a:t>лекций по расписанию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3" y="3855743"/>
            <a:ext cx="735922" cy="70583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29392" y="3031714"/>
            <a:ext cx="25219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Связь с </a:t>
            </a:r>
            <a:r>
              <a:rPr lang="en-US" sz="1350" dirty="0"/>
              <a:t>LMS – </a:t>
            </a:r>
            <a:r>
              <a:rPr lang="ru-RU" sz="1350" dirty="0"/>
              <a:t>автоматическая </a:t>
            </a:r>
          </a:p>
          <a:p>
            <a:r>
              <a:rPr lang="ru-RU" sz="1350" dirty="0"/>
              <a:t>загрузка видео в курсы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88" y="1902631"/>
            <a:ext cx="934715" cy="934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84" y="2936725"/>
            <a:ext cx="674723" cy="6747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9" y="3866191"/>
            <a:ext cx="715767" cy="71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5435" y="2172488"/>
            <a:ext cx="3168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Современное оснащение аудиторий </a:t>
            </a:r>
          </a:p>
          <a:p>
            <a:r>
              <a:rPr lang="ru-RU" sz="1350" dirty="0"/>
              <a:t>для трансляции и записи </a:t>
            </a:r>
            <a:r>
              <a:rPr lang="ru-RU" sz="1350" dirty="0" err="1"/>
              <a:t>видеолекций</a:t>
            </a:r>
            <a:endParaRPr lang="ru-RU" sz="135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3" y="1956058"/>
            <a:ext cx="805301" cy="8053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18897" y="669521"/>
            <a:ext cx="1773383" cy="318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Аппаратная часть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18897" y="1055284"/>
            <a:ext cx="1773383" cy="349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Программная часть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15437" r="8763" b="11009"/>
          <a:stretch/>
        </p:blipFill>
        <p:spPr>
          <a:xfrm>
            <a:off x="7562021" y="164997"/>
            <a:ext cx="1401870" cy="6693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21" y="801871"/>
            <a:ext cx="912284" cy="912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590" y="1419622"/>
            <a:ext cx="61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70C0"/>
                </a:solidFill>
              </a:rPr>
              <a:t>Российский продукт для реализации гибридного обучения</a:t>
            </a:r>
          </a:p>
          <a:p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4" name="AutoShape 2" descr="blob:https://web.whatsapp.com/0cbf5884-5299-4f5c-8719-496f0b9f42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0cbf5884-5299-4f5c-8719-496f0b9f428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056"/>
            <a:ext cx="2583122" cy="145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 descr="blob:https://web.whatsapp.com/bd06e96a-5bf1-4471-8a49-c8f2f48af71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9" descr="blob:https://web.whatsapp.com/bd06e96a-5bf1-4471-8a49-c8f2f48af71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66" y="-32240"/>
            <a:ext cx="2555006" cy="14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9169" y="4697029"/>
            <a:ext cx="2368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https://yadi.sk/d/lCLXkcQ_ye3Wlw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60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5"/>
          <p:cNvSpPr txBox="1">
            <a:spLocks/>
          </p:cNvSpPr>
          <p:nvPr/>
        </p:nvSpPr>
        <p:spPr>
          <a:xfrm>
            <a:off x="309636" y="167630"/>
            <a:ext cx="8366820" cy="4443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1269B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Развитие электронной образовательной среды университета 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107" y="840346"/>
            <a:ext cx="8638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ТГУ разработан комплекс сервисов</a:t>
            </a:r>
            <a:r>
              <a:rPr lang="en-US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мониторинга, дополняющих стандартный функционал </a:t>
            </a:r>
            <a:r>
              <a:rPr lang="en-US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LMS Moodle</a:t>
            </a:r>
            <a:r>
              <a:rPr 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7" y="1264258"/>
            <a:ext cx="4054806" cy="3755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4389" y="1403363"/>
            <a:ext cx="3565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отчета по учебному подразделению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рейтинга активности преподавателей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лучших практик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анкетирования студентов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индекса производительности ЭУК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Отслеживание ресурсов и элементов внутри курса с контентом, встроенным из внешних онлайн-сервисов (PLE)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Обнаружение подозрительного программного кода в содержании электронного курса</a:t>
            </a:r>
          </a:p>
          <a:p>
            <a:pPr marL="214313" indent="-214313">
              <a:buClrTx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обращений в службу поддержки LMS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8576" y="4577309"/>
            <a:ext cx="21519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350" kern="12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https://ido.tsu.ru/product</a:t>
            </a:r>
            <a:r>
              <a:rPr lang="ru-RU" sz="1350" kern="12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/</a:t>
            </a:r>
            <a:endParaRPr lang="en-US" sz="1350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Tx/>
              <a:buFontTx/>
              <a:buNone/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  <a:hlinkClick r:id="rId4"/>
              </a:rPr>
              <a:t>lap@ido.tsu.ru</a:t>
            </a: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350" kern="1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9189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hape 200"/>
          <p:cNvSpPr/>
          <p:nvPr/>
        </p:nvSpPr>
        <p:spPr>
          <a:xfrm>
            <a:off x="673215" y="83600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6000" b="1" dirty="0" smtClean="0">
                <a:solidFill>
                  <a:schemeClr val="bg1"/>
                </a:solidFill>
              </a:rPr>
              <a:t>Спасибо за внимание</a:t>
            </a:r>
            <a:r>
              <a:rPr sz="6000" b="1" dirty="0" smtClean="0">
                <a:solidFill>
                  <a:schemeClr val="bg1"/>
                </a:solidFill>
              </a:rPr>
              <a:t>!</a:t>
            </a:r>
            <a:endParaRPr sz="6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2286064"/>
            <a:ext cx="1609120" cy="1841446"/>
          </a:xfrm>
          <a:prstGeom prst="rect">
            <a:avLst/>
          </a:prstGeom>
        </p:spPr>
      </p:pic>
      <p:sp>
        <p:nvSpPr>
          <p:cNvPr id="6" name="Shape 200"/>
          <p:cNvSpPr/>
          <p:nvPr/>
        </p:nvSpPr>
        <p:spPr>
          <a:xfrm>
            <a:off x="5076056" y="2499742"/>
            <a:ext cx="314047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</a:rPr>
              <a:t>Национальный исследовательский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Томский государственный университет</a:t>
            </a: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5076056" y="3137103"/>
            <a:ext cx="299530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634050,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52-98-52, +7 (3822) 52-95-85 (факс)</a:t>
            </a:r>
          </a:p>
          <a:p>
            <a:r>
              <a:rPr lang="ru-RU" sz="1200" dirty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7546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\\1-137-3\d\Documents\МЕРОПРИЯТИЯ\2019\10.25 защита ДК\презентация\разры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9843" y="2668906"/>
            <a:ext cx="4273047" cy="9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\\1-137-3\d\Documents\МЕРОПРИЯТИЯ\2019\10.25 защита ДК\презентация\разры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96"/>
          <a:stretch/>
        </p:blipFill>
        <p:spPr bwMode="auto">
          <a:xfrm>
            <a:off x="1" y="2524246"/>
            <a:ext cx="9601200" cy="9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1-137-3\d\Documents\МЕРОПРИЯТИЯ\2019\10.25 защита ДК\презентация\разры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5"/>
          <a:stretch/>
        </p:blipFill>
        <p:spPr bwMode="auto">
          <a:xfrm>
            <a:off x="2034154" y="2513532"/>
            <a:ext cx="4420657" cy="9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5400000">
            <a:off x="4235534" y="-3668310"/>
            <a:ext cx="672932" cy="914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1481" y="704373"/>
            <a:ext cx="8522494" cy="917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50"/>
              </a:spcBef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Точка бифуркации системы высшего образования</a:t>
            </a:r>
          </a:p>
        </p:txBody>
      </p:sp>
      <p:pic>
        <p:nvPicPr>
          <p:cNvPr id="1026" name="Picture 2" descr="D:\МЕРОПРИЯТИЯ\06.25 Министерский аналитический доклад\Преза\university-1057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13025" r="17384"/>
          <a:stretch/>
        </p:blipFill>
        <p:spPr bwMode="auto">
          <a:xfrm>
            <a:off x="501293" y="1576093"/>
            <a:ext cx="2867055" cy="2867055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30942"/>
          <a:stretch/>
        </p:blipFill>
        <p:spPr bwMode="auto">
          <a:xfrm>
            <a:off x="5172044" y="1576093"/>
            <a:ext cx="2867055" cy="2867055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\\1-137-4\d\МЕРОПРИЯТИЯ\08.21 визит skyeng + сбербанк\преза ректора\Free-Magazine-Title-Mockup-PS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484" y="283065"/>
            <a:ext cx="4113574" cy="30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613" y="3040897"/>
            <a:ext cx="1772638" cy="97872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R="1900">
              <a:lnSpc>
                <a:spcPct val="80000"/>
              </a:lnSpc>
            </a:pPr>
            <a:r>
              <a:rPr lang="ru-RU" dirty="0">
                <a:solidFill>
                  <a:srgbClr val="000000"/>
                </a:solidFill>
                <a:latin typeface="+mj-lt"/>
              </a:rPr>
              <a:t>2020. Экспертное исследование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Horizon</a:t>
            </a:r>
            <a:endParaRPr lang="ru-RU" sz="675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0078" y="722164"/>
            <a:ext cx="2909222" cy="4046234"/>
          </a:xfrm>
          <a:prstGeom prst="rect">
            <a:avLst/>
          </a:prstGeom>
        </p:spPr>
        <p:txBody>
          <a:bodyPr wrap="square" lIns="91438" tIns="45719" rIns="91438" bIns="45719" numCol="1">
            <a:spAutoFit/>
          </a:bodyPr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ru-RU" sz="1200" b="1" dirty="0">
                <a:solidFill>
                  <a:srgbClr val="0070C0"/>
                </a:solidFill>
              </a:rPr>
              <a:t>Технологии адаптивного обучения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Онлайн-платформа </a:t>
            </a:r>
            <a:r>
              <a:rPr lang="en-US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n-US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«Адаптивная математика»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Новые платформенные решения</a:t>
            </a:r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ODIN </a:t>
            </a:r>
            <a:r>
              <a:rPr lang="en-US" sz="1050" i="1" dirty="0"/>
              <a:t>(</a:t>
            </a:r>
            <a:r>
              <a:rPr lang="ru-RU" sz="1050" i="1" dirty="0"/>
              <a:t>LMS нового типа </a:t>
            </a:r>
            <a:r>
              <a:rPr lang="en-US" sz="1050" i="1" dirty="0"/>
              <a:t>)</a:t>
            </a:r>
            <a:endParaRPr lang="ru-RU" sz="1050" i="1" dirty="0"/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dirty="0"/>
              <a:t>Английский пациент</a:t>
            </a:r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dirty="0"/>
              <a:t>РКИ</a:t>
            </a:r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CodeHedgehog</a:t>
            </a:r>
            <a:endParaRPr lang="ru-RU" sz="1050" dirty="0"/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spc="-4" dirty="0">
                <a:cs typeface="Calibri"/>
              </a:rPr>
              <a:t>Цифровая биржа труда</a:t>
            </a:r>
          </a:p>
          <a:p>
            <a:pPr>
              <a:lnSpc>
                <a:spcPct val="80000"/>
              </a:lnSpc>
              <a:spcAft>
                <a:spcPts val="225"/>
              </a:spcAft>
            </a:pPr>
            <a:endParaRPr lang="en-US" sz="105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ru-RU" sz="1200" b="1" dirty="0">
                <a:solidFill>
                  <a:srgbClr val="0070C0"/>
                </a:solidFill>
              </a:rPr>
              <a:t>ИИ, машинное обучение</a:t>
            </a:r>
          </a:p>
          <a:p>
            <a:pPr marL="135000" indent="-135000">
              <a:lnSpc>
                <a:spcPct val="8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Центр компетенций по управлению на основе больших данных в области образовательной политики</a:t>
            </a:r>
          </a:p>
          <a:p>
            <a:pPr marL="135000" indent="-135000">
              <a:lnSpc>
                <a:spcPct val="8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Использование больших данных </a:t>
            </a:r>
            <a:r>
              <a:rPr lang="ru-RU" sz="1050" b="1" spc="-4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ru-RU" sz="1050" b="1" spc="-4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ru-RU" sz="1050" b="1" spc="-4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для </a:t>
            </a: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поиска «своего» абитуриента в </a:t>
            </a:r>
            <a:r>
              <a:rPr lang="ru-RU" sz="1050" b="1" spc="-4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соцсетях</a:t>
            </a:r>
            <a:endParaRPr lang="ru-RU" sz="1050" b="1" spc="-4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35000" indent="-135000">
              <a:lnSpc>
                <a:spcPct val="8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Чатбот </a:t>
            </a:r>
            <a:r>
              <a:rPr lang="ru-RU" sz="750" dirty="0">
                <a:solidFill>
                  <a:schemeClr val="bg2">
                    <a:lumMod val="25000"/>
                  </a:schemeClr>
                </a:solidFill>
              </a:rPr>
              <a:t>—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цифровой ментор «</a:t>
            </a:r>
            <a:r>
              <a:rPr lang="ru-RU" sz="1050" b="1" spc="-4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Алма</a:t>
            </a: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»</a:t>
            </a:r>
          </a:p>
          <a:p>
            <a:pPr>
              <a:lnSpc>
                <a:spcPct val="80000"/>
              </a:lnSpc>
              <a:spcAft>
                <a:spcPts val="225"/>
              </a:spcAft>
            </a:pPr>
            <a:endParaRPr lang="en-US" sz="105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ru-RU" sz="1200" b="1" dirty="0">
                <a:solidFill>
                  <a:srgbClr val="0070C0"/>
                </a:solidFill>
              </a:rPr>
              <a:t>Учебная аналитика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Оценка уровня вовлеченности </a:t>
            </a:r>
            <a:b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ППС и студентов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Оценка качества дидактических материалов и организации учебного процесса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Прогнозирование уровня академической успеваемости</a:t>
            </a:r>
            <a:endParaRPr lang="en-US" sz="1050" b="1" dirty="0">
              <a:solidFill>
                <a:srgbClr val="000000"/>
              </a:solidFill>
            </a:endParaRPr>
          </a:p>
        </p:txBody>
      </p:sp>
      <p:pic>
        <p:nvPicPr>
          <p:cNvPr id="42" name="Рисунок 41" descr="Указатель">
            <a:extLst>
              <a:ext uri="{FF2B5EF4-FFF2-40B4-BE49-F238E27FC236}">
                <a16:creationId xmlns:a16="http://schemas.microsoft.com/office/drawing/2014/main" xmlns="" id="{5205FF24-5A85-4955-A054-D609EF868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3990" y="722515"/>
            <a:ext cx="540374" cy="540374"/>
          </a:xfrm>
          <a:prstGeom prst="rect">
            <a:avLst/>
          </a:prstGeom>
        </p:spPr>
      </p:pic>
      <p:pic>
        <p:nvPicPr>
          <p:cNvPr id="43" name="Рисунок 42" descr="Искусственный интеллект">
            <a:extLst>
              <a:ext uri="{FF2B5EF4-FFF2-40B4-BE49-F238E27FC236}">
                <a16:creationId xmlns:a16="http://schemas.microsoft.com/office/drawing/2014/main" xmlns="" id="{5D0E6744-0A54-4057-AC71-07F1DBE523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23991" y="2300162"/>
            <a:ext cx="553370" cy="553370"/>
          </a:xfrm>
          <a:prstGeom prst="rect">
            <a:avLst/>
          </a:prstGeom>
        </p:spPr>
      </p:pic>
      <p:pic>
        <p:nvPicPr>
          <p:cNvPr id="44" name="Рисунок 43" descr="Статистика">
            <a:extLst>
              <a:ext uri="{FF2B5EF4-FFF2-40B4-BE49-F238E27FC236}">
                <a16:creationId xmlns:a16="http://schemas.microsoft.com/office/drawing/2014/main" xmlns="" id="{B8DBD6AB-4E44-46FE-B83B-29062F580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251534" y="3524078"/>
            <a:ext cx="550901" cy="550901"/>
          </a:xfrm>
          <a:prstGeom prst="rect">
            <a:avLst/>
          </a:prstGeom>
        </p:spPr>
      </p:pic>
      <p:pic>
        <p:nvPicPr>
          <p:cNvPr id="45" name="Рисунок 44" descr="Мишень">
            <a:extLst>
              <a:ext uri="{FF2B5EF4-FFF2-40B4-BE49-F238E27FC236}">
                <a16:creationId xmlns:a16="http://schemas.microsoft.com/office/drawing/2014/main" xmlns="" id="{A0F11040-08BD-4BBC-8E93-16ED9B350C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94730" y="722515"/>
            <a:ext cx="582862" cy="582862"/>
          </a:xfrm>
          <a:prstGeom prst="rect">
            <a:avLst/>
          </a:prstGeom>
        </p:spPr>
      </p:pic>
      <p:pic>
        <p:nvPicPr>
          <p:cNvPr id="46" name="Рисунок 45" descr="Интернет">
            <a:extLst>
              <a:ext uri="{FF2B5EF4-FFF2-40B4-BE49-F238E27FC236}">
                <a16:creationId xmlns:a16="http://schemas.microsoft.com/office/drawing/2014/main" xmlns="" id="{4D9C2DC9-06E3-4D7F-8305-AD72884E7A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94729" y="2450180"/>
            <a:ext cx="646175" cy="646175"/>
          </a:xfrm>
          <a:prstGeom prst="rect">
            <a:avLst/>
          </a:prstGeom>
        </p:spPr>
      </p:pic>
      <p:pic>
        <p:nvPicPr>
          <p:cNvPr id="47" name="Рисунок 46" descr="Гарнитура виртуальной реальности">
            <a:extLst>
              <a:ext uri="{FF2B5EF4-FFF2-40B4-BE49-F238E27FC236}">
                <a16:creationId xmlns:a16="http://schemas.microsoft.com/office/drawing/2014/main" xmlns="" id="{109C747B-BD0D-42CE-AE8F-E99F6C8D2A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225903" y="3420551"/>
            <a:ext cx="587432" cy="5874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34DB3D-B712-41F6-A5D8-EF41C87EB6EA}"/>
              </a:ext>
            </a:extLst>
          </p:cNvPr>
          <p:cNvSpPr txBox="1"/>
          <p:nvPr/>
        </p:nvSpPr>
        <p:spPr>
          <a:xfrm>
            <a:off x="2764364" y="4895295"/>
            <a:ext cx="6379637" cy="18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i="1" dirty="0"/>
              <a:t>Источник: https://library.educause.edu/-/media/files/library/2020/3/2020_horizon_report_pdf.pdf?la=en&amp;hash=08A92C17998E8113BCB15DCA7BA1F467F303BA80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7C352D6-C245-4D87-95A4-87F347447461}"/>
              </a:ext>
            </a:extLst>
          </p:cNvPr>
          <p:cNvSpPr txBox="1"/>
          <p:nvPr/>
        </p:nvSpPr>
        <p:spPr>
          <a:xfrm>
            <a:off x="445948" y="156476"/>
            <a:ext cx="808649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+mj-lt"/>
                <a:ea typeface="+mj-ea"/>
                <a:cs typeface="+mj-cs"/>
              </a:rPr>
              <a:t>Технологические тренды в образовании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83766" y="729623"/>
            <a:ext cx="2153078" cy="393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ru" sz="1200" b="1" dirty="0">
                <a:solidFill>
                  <a:srgbClr val="0070C0"/>
                </a:solidFill>
              </a:rPr>
              <a:t>Технологии педагогического дизайна в </a:t>
            </a:r>
            <a:r>
              <a:rPr lang="ru-RU" sz="1200" b="1" dirty="0">
                <a:solidFill>
                  <a:srgbClr val="0070C0"/>
                </a:solidFill>
              </a:rPr>
              <a:t>онлайн</a:t>
            </a:r>
            <a:r>
              <a:rPr lang="en-US" sz="1200" b="1" dirty="0">
                <a:solidFill>
                  <a:srgbClr val="0070C0"/>
                </a:solidFill>
              </a:rPr>
              <a:t>-</a:t>
            </a:r>
            <a:r>
              <a:rPr lang="ru-RU" sz="1200" b="1" dirty="0">
                <a:solidFill>
                  <a:srgbClr val="0070C0"/>
                </a:solidFill>
              </a:rPr>
              <a:t>обучении </a:t>
            </a:r>
          </a:p>
          <a:p>
            <a:pPr marL="135000" indent="-135000">
              <a:lnSpc>
                <a:spcPct val="8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Серия школ </a:t>
            </a:r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dirty="0"/>
              <a:t>Педагогический дизайн в смешанном обучении</a:t>
            </a:r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dirty="0"/>
              <a:t>Смешанное обучение в условиях </a:t>
            </a:r>
            <a:r>
              <a:rPr lang="ru-RU" sz="1050" dirty="0" err="1"/>
              <a:t>дистанта</a:t>
            </a:r>
            <a:endParaRPr lang="ru-RU" sz="1050" dirty="0"/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dirty="0"/>
              <a:t>Смешанное обучение в инструментах ЭИОС ТГУ</a:t>
            </a:r>
          </a:p>
          <a:p>
            <a:pPr marL="270000" indent="-135000">
              <a:lnSpc>
                <a:spcPct val="80000"/>
              </a:lnSpc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ru-RU" sz="1050" dirty="0"/>
              <a:t>Цифровая трансформация преподавателя</a:t>
            </a:r>
          </a:p>
          <a:p>
            <a:pPr>
              <a:lnSpc>
                <a:spcPct val="80000"/>
              </a:lnSpc>
              <a:spcAft>
                <a:spcPts val="225"/>
              </a:spcAft>
            </a:pP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ru-RU" sz="1200" b="1" dirty="0">
                <a:solidFill>
                  <a:srgbClr val="0070C0"/>
                </a:solidFill>
              </a:rPr>
              <a:t>Открытые </a:t>
            </a:r>
            <a:r>
              <a:rPr lang="ru-RU" sz="1200" b="1" dirty="0" smtClean="0">
                <a:solidFill>
                  <a:srgbClr val="0070C0"/>
                </a:solidFill>
              </a:rPr>
              <a:t/>
            </a:r>
            <a:br>
              <a:rPr lang="ru-RU" sz="1200" b="1" dirty="0" smtClean="0">
                <a:solidFill>
                  <a:srgbClr val="0070C0"/>
                </a:solidFill>
              </a:rPr>
            </a:br>
            <a:r>
              <a:rPr lang="ru-RU" sz="1200" b="1" dirty="0" smtClean="0">
                <a:solidFill>
                  <a:srgbClr val="0070C0"/>
                </a:solidFill>
              </a:rPr>
              <a:t>образовательные </a:t>
            </a:r>
            <a:r>
              <a:rPr lang="ru-RU" sz="1200" b="1" dirty="0">
                <a:solidFill>
                  <a:srgbClr val="0070C0"/>
                </a:solidFill>
              </a:rPr>
              <a:t>ресурсы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Проект «Пара на диване»</a:t>
            </a: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МООКи</a:t>
            </a:r>
            <a:endParaRPr lang="ru-RU" sz="1050" b="1" spc="-4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35000" indent="-135000">
              <a:lnSpc>
                <a:spcPct val="80000"/>
              </a:lnSpc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Проект «АКТРУ»</a:t>
            </a:r>
          </a:p>
          <a:p>
            <a:pPr>
              <a:lnSpc>
                <a:spcPct val="80000"/>
              </a:lnSpc>
              <a:spcAft>
                <a:spcPts val="225"/>
              </a:spcAft>
            </a:pPr>
            <a:endParaRPr lang="ru-RU" sz="1200" b="1" dirty="0">
              <a:solidFill>
                <a:srgbClr val="000000"/>
              </a:solidFill>
            </a:endParaRPr>
          </a:p>
          <a:p>
            <a:pPr marL="9525">
              <a:lnSpc>
                <a:spcPct val="80000"/>
              </a:lnSpc>
              <a:spcAft>
                <a:spcPts val="450"/>
              </a:spcAft>
            </a:pPr>
            <a:r>
              <a:rPr lang="ru-RU" sz="1200" b="1" dirty="0">
                <a:solidFill>
                  <a:srgbClr val="0070C0"/>
                </a:solidFill>
              </a:rPr>
              <a:t>Виртуальная </a:t>
            </a:r>
            <a:br>
              <a:rPr lang="ru-RU" sz="1200" b="1" dirty="0">
                <a:solidFill>
                  <a:srgbClr val="0070C0"/>
                </a:solidFill>
              </a:rPr>
            </a:br>
            <a:r>
              <a:rPr lang="ru-RU" sz="1200" b="1" dirty="0">
                <a:solidFill>
                  <a:srgbClr val="0070C0"/>
                </a:solidFill>
              </a:rPr>
              <a:t>(дополненная и др.) реальность</a:t>
            </a:r>
          </a:p>
          <a:p>
            <a:pPr marL="135000" indent="-135000">
              <a:lnSpc>
                <a:spcPct val="8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Проект «Виртуальный </a:t>
            </a:r>
            <a:b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ru-RU" sz="1050" b="1" spc="-4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Университет 4.0»</a:t>
            </a:r>
          </a:p>
          <a:p>
            <a:pPr>
              <a:lnSpc>
                <a:spcPct val="80000"/>
              </a:lnSpc>
              <a:spcAft>
                <a:spcPts val="225"/>
              </a:spcAft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9044" y="3994005"/>
            <a:ext cx="1881047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0">
              <a:lnSpc>
                <a:spcPct val="80000"/>
              </a:lnSpc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ЛИДЕРОВ</a:t>
            </a:r>
            <a:r>
              <a:rPr lang="ru-RU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технологий и практик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которые окажут значительное влияние на будущее высшего образования и преподавания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12160" y="785813"/>
            <a:ext cx="0" cy="388800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14"/>
          <p:cNvSpPr/>
          <p:nvPr/>
        </p:nvSpPr>
        <p:spPr>
          <a:xfrm rot="10800000">
            <a:off x="4713299" y="2066553"/>
            <a:ext cx="1789101" cy="1102299"/>
          </a:xfrm>
          <a:prstGeom prst="wedgeRoundRectCallout">
            <a:avLst>
              <a:gd name="adj1" fmla="val -66303"/>
              <a:gd name="adj2" fmla="val -1833"/>
              <a:gd name="adj3" fmla="val 0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lnSpc>
                <a:spcPct val="90000"/>
              </a:lnSpc>
            </a:pPr>
            <a:endParaRPr sz="1350"/>
          </a:p>
        </p:txBody>
      </p:sp>
      <p:sp>
        <p:nvSpPr>
          <p:cNvPr id="5" name="Google Shape;59;p14"/>
          <p:cNvSpPr/>
          <p:nvPr/>
        </p:nvSpPr>
        <p:spPr>
          <a:xfrm>
            <a:off x="4396900" y="1592900"/>
            <a:ext cx="54000" cy="33606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;p14"/>
          <p:cNvSpPr/>
          <p:nvPr/>
        </p:nvSpPr>
        <p:spPr>
          <a:xfrm>
            <a:off x="4396902" y="1567150"/>
            <a:ext cx="1360500" cy="54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p14"/>
          <p:cNvSpPr/>
          <p:nvPr/>
        </p:nvSpPr>
        <p:spPr>
          <a:xfrm>
            <a:off x="4117475" y="1933862"/>
            <a:ext cx="54000" cy="3234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2;p14"/>
          <p:cNvSpPr/>
          <p:nvPr/>
        </p:nvSpPr>
        <p:spPr>
          <a:xfrm>
            <a:off x="3056675" y="1933862"/>
            <a:ext cx="1114800" cy="54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3;p14"/>
          <p:cNvSpPr/>
          <p:nvPr/>
        </p:nvSpPr>
        <p:spPr>
          <a:xfrm>
            <a:off x="2447507" y="1654822"/>
            <a:ext cx="666000" cy="66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4;p14"/>
          <p:cNvSpPr txBox="1"/>
          <p:nvPr/>
        </p:nvSpPr>
        <p:spPr>
          <a:xfrm>
            <a:off x="414338" y="1942827"/>
            <a:ext cx="2035755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Снижение аудиторной нагрузки</a:t>
            </a:r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Перераспределение времени </a:t>
            </a:r>
            <a:r>
              <a:rPr lang="ru-RU" sz="1050" dirty="0" smtClean="0"/>
              <a:t>преподавателя и </a:t>
            </a:r>
            <a:r>
              <a:rPr lang="ru-RU" sz="1050" dirty="0"/>
              <a:t>студента</a:t>
            </a:r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endParaRPr sz="112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Google Shape;65;p14"/>
          <p:cNvSpPr txBox="1"/>
          <p:nvPr/>
        </p:nvSpPr>
        <p:spPr>
          <a:xfrm>
            <a:off x="344700" y="1337618"/>
            <a:ext cx="2049341" cy="6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" sz="1200" b="1" dirty="0">
                <a:solidFill>
                  <a:srgbClr val="595959"/>
                </a:solidFill>
              </a:rPr>
              <a:t>Оптимизация учебного процесса – </a:t>
            </a:r>
            <a:r>
              <a:rPr lang="ru" sz="1200" b="1" dirty="0">
                <a:solidFill>
                  <a:srgbClr val="0070C0"/>
                </a:solidFill>
              </a:rPr>
              <a:t>лучшее </a:t>
            </a:r>
            <a:br>
              <a:rPr lang="ru" sz="1200" b="1" dirty="0">
                <a:solidFill>
                  <a:srgbClr val="0070C0"/>
                </a:solidFill>
              </a:rPr>
            </a:br>
            <a:r>
              <a:rPr lang="ru" sz="1200" b="1" dirty="0">
                <a:solidFill>
                  <a:srgbClr val="0070C0"/>
                </a:solidFill>
              </a:rPr>
              <a:t>из традиционного + онлайн</a:t>
            </a:r>
            <a:endParaRPr lang="ru" sz="1200" b="1" dirty="0">
              <a:solidFill>
                <a:srgbClr val="0070C0"/>
              </a:solidFill>
              <a:hlinkClick r:id="rId2"/>
            </a:endParaRPr>
          </a:p>
          <a:p>
            <a:pPr algn="r">
              <a:lnSpc>
                <a:spcPct val="90000"/>
              </a:lnSpc>
            </a:pPr>
            <a:r>
              <a:rPr lang="ru" sz="1200" b="1" u="sng" dirty="0">
                <a:solidFill>
                  <a:schemeClr val="hlink"/>
                </a:solidFill>
              </a:rPr>
              <a:t> </a:t>
            </a:r>
            <a:endParaRPr sz="12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6;p14"/>
          <p:cNvSpPr txBox="1"/>
          <p:nvPr/>
        </p:nvSpPr>
        <p:spPr>
          <a:xfrm>
            <a:off x="251520" y="3651870"/>
            <a:ext cx="3132600" cy="22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228594" indent="-184145">
              <a:lnSpc>
                <a:spcPct val="90000"/>
              </a:lnSpc>
              <a:buSzPts val="1100"/>
            </a:pPr>
            <a:r>
              <a:rPr lang="ru-RU" sz="1125" dirty="0"/>
              <a:t>Специальные </a:t>
            </a:r>
            <a:r>
              <a:rPr lang="ru" sz="1125" dirty="0"/>
              <a:t>образовательные технологии</a:t>
            </a:r>
            <a:endParaRPr sz="1125" dirty="0"/>
          </a:p>
        </p:txBody>
      </p:sp>
      <p:sp>
        <p:nvSpPr>
          <p:cNvPr id="13" name="Google Shape;67;p14"/>
          <p:cNvSpPr txBox="1"/>
          <p:nvPr/>
        </p:nvSpPr>
        <p:spPr>
          <a:xfrm>
            <a:off x="76201" y="2906266"/>
            <a:ext cx="25749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" sz="1200" b="1" dirty="0">
                <a:solidFill>
                  <a:srgbClr val="595959"/>
                </a:solidFill>
              </a:rPr>
              <a:t>Новая дидактика – </a:t>
            </a:r>
            <a:r>
              <a:rPr lang="ru" sz="1200" b="1" dirty="0">
                <a:solidFill>
                  <a:srgbClr val="0070C0"/>
                </a:solidFill>
              </a:rPr>
              <a:t>смещение </a:t>
            </a:r>
            <a:r>
              <a:rPr lang="ru-RU" sz="1200" b="1" dirty="0">
                <a:solidFill>
                  <a:srgbClr val="0070C0"/>
                </a:solidFill>
              </a:rPr>
              <a:t>акцента  с преподавания </a:t>
            </a:r>
            <a:br>
              <a:rPr lang="ru-RU" sz="1200" b="1" dirty="0">
                <a:solidFill>
                  <a:srgbClr val="0070C0"/>
                </a:solidFill>
              </a:rPr>
            </a:br>
            <a:r>
              <a:rPr lang="ru-RU" sz="1200" b="1" dirty="0">
                <a:solidFill>
                  <a:srgbClr val="0070C0"/>
                </a:solidFill>
              </a:rPr>
              <a:t>на управление обучением студентов</a:t>
            </a:r>
            <a:endParaRPr sz="12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8;p14"/>
          <p:cNvSpPr txBox="1"/>
          <p:nvPr/>
        </p:nvSpPr>
        <p:spPr>
          <a:xfrm>
            <a:off x="6039075" y="3980150"/>
            <a:ext cx="28503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lnSpc>
                <a:spcPct val="90000"/>
              </a:lnSpc>
              <a:buSzPts val="1100"/>
            </a:pPr>
            <a:r>
              <a:rPr lang="ru" sz="1125" dirty="0">
                <a:solidFill>
                  <a:srgbClr val="3F3F3F"/>
                </a:solidFill>
              </a:rPr>
              <a:t> </a:t>
            </a:r>
            <a:endParaRPr sz="1125" dirty="0">
              <a:solidFill>
                <a:srgbClr val="3F3F3F"/>
              </a:solidFill>
            </a:endParaRPr>
          </a:p>
        </p:txBody>
      </p:sp>
      <p:sp>
        <p:nvSpPr>
          <p:cNvPr id="15" name="Google Shape;69;p14"/>
          <p:cNvSpPr txBox="1"/>
          <p:nvPr/>
        </p:nvSpPr>
        <p:spPr>
          <a:xfrm>
            <a:off x="5828718" y="3294750"/>
            <a:ext cx="2580568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595959"/>
                </a:solidFill>
              </a:rPr>
              <a:t>Новая </a:t>
            </a:r>
            <a:r>
              <a:rPr lang="ru-RU" sz="1200" b="1" dirty="0" err="1">
                <a:solidFill>
                  <a:srgbClr val="595959"/>
                </a:solidFill>
              </a:rPr>
              <a:t>компетентностная</a:t>
            </a:r>
            <a:r>
              <a:rPr lang="ru-RU" sz="1200" b="1" dirty="0">
                <a:solidFill>
                  <a:srgbClr val="595959"/>
                </a:solidFill>
              </a:rPr>
              <a:t> </a:t>
            </a:r>
            <a:br>
              <a:rPr lang="ru-RU" sz="1200" b="1" dirty="0">
                <a:solidFill>
                  <a:srgbClr val="595959"/>
                </a:solidFill>
              </a:rPr>
            </a:br>
            <a:r>
              <a:rPr lang="ru-RU" sz="1200" b="1" dirty="0">
                <a:solidFill>
                  <a:srgbClr val="595959"/>
                </a:solidFill>
              </a:rPr>
              <a:t>модель преподавателя – </a:t>
            </a:r>
            <a:r>
              <a:rPr lang="ru" sz="1200" b="1" dirty="0">
                <a:solidFill>
                  <a:srgbClr val="595959"/>
                </a:solidFill>
              </a:rPr>
              <a:t> </a:t>
            </a:r>
            <a:br>
              <a:rPr lang="ru" sz="1200" b="1" dirty="0">
                <a:solidFill>
                  <a:srgbClr val="595959"/>
                </a:solidFill>
              </a:rPr>
            </a:br>
            <a:r>
              <a:rPr lang="ru" sz="1200" b="1" dirty="0">
                <a:solidFill>
                  <a:srgbClr val="0070C0"/>
                </a:solidFill>
              </a:rPr>
              <a:t>цифровая трансформация</a:t>
            </a:r>
            <a:endParaRPr sz="1200" b="1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16" name="Google Shape;70;p14"/>
          <p:cNvSpPr/>
          <p:nvPr/>
        </p:nvSpPr>
        <p:spPr>
          <a:xfrm>
            <a:off x="-43249" y="4867902"/>
            <a:ext cx="9193924" cy="3162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1;p14"/>
          <p:cNvSpPr txBox="1">
            <a:spLocks noGrp="1"/>
          </p:cNvSpPr>
          <p:nvPr>
            <p:ph type="title"/>
          </p:nvPr>
        </p:nvSpPr>
        <p:spPr>
          <a:xfrm>
            <a:off x="1267800" y="49400"/>
            <a:ext cx="6608400" cy="88770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Google Shape;72;p14"/>
          <p:cNvSpPr/>
          <p:nvPr/>
        </p:nvSpPr>
        <p:spPr>
          <a:xfrm>
            <a:off x="4713300" y="3670025"/>
            <a:ext cx="54000" cy="11979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" name="Google Shape;73;p14"/>
          <p:cNvSpPr/>
          <p:nvPr/>
        </p:nvSpPr>
        <p:spPr>
          <a:xfrm>
            <a:off x="4713300" y="3624400"/>
            <a:ext cx="999900" cy="54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" name="Google Shape;74;p14"/>
          <p:cNvSpPr/>
          <p:nvPr/>
        </p:nvSpPr>
        <p:spPr>
          <a:xfrm>
            <a:off x="5102848" y="3350219"/>
            <a:ext cx="666000" cy="66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75;p14"/>
          <p:cNvSpPr txBox="1"/>
          <p:nvPr/>
        </p:nvSpPr>
        <p:spPr>
          <a:xfrm>
            <a:off x="6478072" y="1934714"/>
            <a:ext cx="2482274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24424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М</a:t>
            </a:r>
            <a:r>
              <a:rPr lang="ru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одели с использованием </a:t>
            </a:r>
            <a:br>
              <a:rPr lang="ru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МООК и </a:t>
            </a:r>
            <a:r>
              <a:rPr lang="en-US" sz="135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EdTech</a:t>
            </a:r>
            <a:r>
              <a:rPr lang="en-US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решений</a:t>
            </a:r>
          </a:p>
        </p:txBody>
      </p:sp>
      <p:sp>
        <p:nvSpPr>
          <p:cNvPr id="22" name="Google Shape;76;p14"/>
          <p:cNvSpPr txBox="1"/>
          <p:nvPr/>
        </p:nvSpPr>
        <p:spPr>
          <a:xfrm>
            <a:off x="6478072" y="1081013"/>
            <a:ext cx="2699792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1200" b="1" dirty="0">
                <a:solidFill>
                  <a:srgbClr val="595959"/>
                </a:solidFill>
              </a:rPr>
              <a:t>Дополнительные </a:t>
            </a:r>
            <a:br>
              <a:rPr lang="ru" sz="1200" b="1" dirty="0">
                <a:solidFill>
                  <a:srgbClr val="595959"/>
                </a:solidFill>
              </a:rPr>
            </a:br>
            <a:r>
              <a:rPr lang="ru" sz="1200" b="1" dirty="0">
                <a:solidFill>
                  <a:srgbClr val="595959"/>
                </a:solidFill>
              </a:rPr>
              <a:t>организационные возможности</a:t>
            </a:r>
            <a:endParaRPr sz="1200" b="1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endParaRPr sz="1200"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77;p14"/>
          <p:cNvSpPr/>
          <p:nvPr/>
        </p:nvSpPr>
        <p:spPr>
          <a:xfrm>
            <a:off x="5256139" y="3498406"/>
            <a:ext cx="359400" cy="36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0445" y="0"/>
                </a:moveTo>
                <a:cubicBezTo>
                  <a:pt x="58212" y="0"/>
                  <a:pt x="64508" y="6287"/>
                  <a:pt x="64508" y="14044"/>
                </a:cubicBezTo>
                <a:cubicBezTo>
                  <a:pt x="64508" y="19722"/>
                  <a:pt x="61134" y="24614"/>
                  <a:pt x="56264" y="26797"/>
                </a:cubicBezTo>
                <a:lnTo>
                  <a:pt x="59790" y="43434"/>
                </a:lnTo>
                <a:cubicBezTo>
                  <a:pt x="59949" y="43388"/>
                  <a:pt x="60110" y="43385"/>
                  <a:pt x="60272" y="43385"/>
                </a:cubicBezTo>
                <a:cubicBezTo>
                  <a:pt x="68039" y="43385"/>
                  <a:pt x="74335" y="49673"/>
                  <a:pt x="74335" y="57430"/>
                </a:cubicBezTo>
                <a:lnTo>
                  <a:pt x="74274" y="58247"/>
                </a:lnTo>
                <a:lnTo>
                  <a:pt x="93973" y="63598"/>
                </a:lnTo>
                <a:cubicBezTo>
                  <a:pt x="96404" y="59541"/>
                  <a:pt x="100855" y="56851"/>
                  <a:pt x="105936" y="56851"/>
                </a:cubicBezTo>
                <a:cubicBezTo>
                  <a:pt x="113703" y="56851"/>
                  <a:pt x="120000" y="63138"/>
                  <a:pt x="120000" y="70895"/>
                </a:cubicBezTo>
                <a:cubicBezTo>
                  <a:pt x="120000" y="78651"/>
                  <a:pt x="113703" y="84939"/>
                  <a:pt x="105936" y="84939"/>
                </a:cubicBezTo>
                <a:cubicBezTo>
                  <a:pt x="98169" y="84939"/>
                  <a:pt x="91872" y="78651"/>
                  <a:pt x="91872" y="70895"/>
                </a:cubicBezTo>
                <a:lnTo>
                  <a:pt x="92101" y="68634"/>
                </a:lnTo>
                <a:lnTo>
                  <a:pt x="72842" y="63402"/>
                </a:lnTo>
                <a:cubicBezTo>
                  <a:pt x="71533" y="66478"/>
                  <a:pt x="69046" y="68895"/>
                  <a:pt x="65979" y="70244"/>
                </a:cubicBezTo>
                <a:lnTo>
                  <a:pt x="70997" y="92092"/>
                </a:lnTo>
                <a:cubicBezTo>
                  <a:pt x="77919" y="92912"/>
                  <a:pt x="83262" y="98810"/>
                  <a:pt x="83262" y="105955"/>
                </a:cubicBezTo>
                <a:cubicBezTo>
                  <a:pt x="83262" y="113712"/>
                  <a:pt x="76965" y="120000"/>
                  <a:pt x="69198" y="120000"/>
                </a:cubicBezTo>
                <a:cubicBezTo>
                  <a:pt x="61431" y="120000"/>
                  <a:pt x="55135" y="113712"/>
                  <a:pt x="55135" y="105955"/>
                </a:cubicBezTo>
                <a:cubicBezTo>
                  <a:pt x="55135" y="99453"/>
                  <a:pt x="59559" y="93983"/>
                  <a:pt x="65581" y="92439"/>
                </a:cubicBezTo>
                <a:lnTo>
                  <a:pt x="60753" y="71425"/>
                </a:lnTo>
                <a:cubicBezTo>
                  <a:pt x="60594" y="71471"/>
                  <a:pt x="60433" y="71474"/>
                  <a:pt x="60272" y="71474"/>
                </a:cubicBezTo>
                <a:cubicBezTo>
                  <a:pt x="54863" y="71474"/>
                  <a:pt x="50167" y="68424"/>
                  <a:pt x="47871" y="63923"/>
                </a:cubicBezTo>
                <a:lnTo>
                  <a:pt x="27028" y="72469"/>
                </a:lnTo>
                <a:cubicBezTo>
                  <a:pt x="27736" y="74143"/>
                  <a:pt x="28127" y="75984"/>
                  <a:pt x="28127" y="77915"/>
                </a:cubicBezTo>
                <a:cubicBezTo>
                  <a:pt x="28127" y="85672"/>
                  <a:pt x="21830" y="91960"/>
                  <a:pt x="14063" y="91960"/>
                </a:cubicBezTo>
                <a:cubicBezTo>
                  <a:pt x="6296" y="91960"/>
                  <a:pt x="0" y="85672"/>
                  <a:pt x="0" y="77915"/>
                </a:cubicBezTo>
                <a:cubicBezTo>
                  <a:pt x="0" y="70159"/>
                  <a:pt x="6296" y="63871"/>
                  <a:pt x="14063" y="63871"/>
                </a:cubicBezTo>
                <a:cubicBezTo>
                  <a:pt x="17924" y="63871"/>
                  <a:pt x="21421" y="65425"/>
                  <a:pt x="23958" y="67944"/>
                </a:cubicBezTo>
                <a:lnTo>
                  <a:pt x="46343" y="58766"/>
                </a:lnTo>
                <a:cubicBezTo>
                  <a:pt x="46230" y="58331"/>
                  <a:pt x="46208" y="57883"/>
                  <a:pt x="46208" y="57430"/>
                </a:cubicBezTo>
                <a:cubicBezTo>
                  <a:pt x="46208" y="51706"/>
                  <a:pt x="49637" y="46782"/>
                  <a:pt x="54564" y="44616"/>
                </a:cubicBezTo>
                <a:lnTo>
                  <a:pt x="51049" y="28027"/>
                </a:lnTo>
                <a:cubicBezTo>
                  <a:pt x="50850" y="28084"/>
                  <a:pt x="50648" y="28088"/>
                  <a:pt x="50445" y="28088"/>
                </a:cubicBezTo>
                <a:cubicBezTo>
                  <a:pt x="42678" y="28088"/>
                  <a:pt x="36381" y="21800"/>
                  <a:pt x="36381" y="14044"/>
                </a:cubicBezTo>
                <a:cubicBezTo>
                  <a:pt x="36381" y="6287"/>
                  <a:pt x="42678" y="0"/>
                  <a:pt x="5044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78;p14"/>
          <p:cNvSpPr/>
          <p:nvPr/>
        </p:nvSpPr>
        <p:spPr>
          <a:xfrm>
            <a:off x="3755663" y="3210750"/>
            <a:ext cx="54000" cy="16572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" name="Google Shape;79;p14"/>
          <p:cNvSpPr/>
          <p:nvPr/>
        </p:nvSpPr>
        <p:spPr>
          <a:xfrm>
            <a:off x="2980463" y="3210746"/>
            <a:ext cx="829200" cy="54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" name="Google Shape;80;p14"/>
          <p:cNvSpPr/>
          <p:nvPr/>
        </p:nvSpPr>
        <p:spPr>
          <a:xfrm>
            <a:off x="2771595" y="2931705"/>
            <a:ext cx="666000" cy="66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81;p14"/>
          <p:cNvSpPr txBox="1"/>
          <p:nvPr/>
        </p:nvSpPr>
        <p:spPr>
          <a:xfrm>
            <a:off x="323529" y="3796456"/>
            <a:ext cx="2952328" cy="81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«Перевернутый класс»</a:t>
            </a:r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Взаимное оценивание (</a:t>
            </a:r>
            <a:r>
              <a:rPr lang="en-US" sz="1050" dirty="0"/>
              <a:t>peer-to-peer)</a:t>
            </a:r>
            <a:endParaRPr lang="ru-RU" sz="1050" dirty="0"/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" sz="1050" dirty="0"/>
              <a:t>Совместное формирование контента</a:t>
            </a:r>
            <a:endParaRPr lang="en-US" sz="1050" dirty="0"/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Педагогический дизайн учебного процесса</a:t>
            </a:r>
            <a:endParaRPr lang="ru" sz="1125" dirty="0">
              <a:solidFill>
                <a:schemeClr val="accent1">
                  <a:lumMod val="50000"/>
                </a:schemeClr>
              </a:solidFill>
            </a:endParaRPr>
          </a:p>
          <a:p>
            <a:pPr marL="135000" indent="-135000">
              <a:lnSpc>
                <a:spcPct val="90000"/>
              </a:lnSpc>
              <a:buSzPts val="1100"/>
              <a:buFont typeface="Wingdings" panose="05000000000000000000" pitchFamily="2" charset="2"/>
              <a:buChar char="§"/>
            </a:pPr>
            <a:endParaRPr lang="ru-RU" sz="112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Google Shape;82;p14"/>
          <p:cNvSpPr txBox="1"/>
          <p:nvPr/>
        </p:nvSpPr>
        <p:spPr>
          <a:xfrm>
            <a:off x="6779419" y="2506215"/>
            <a:ext cx="1730450" cy="5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Модели внутри дисциплины</a:t>
            </a:r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Модели внутри ОПОП</a:t>
            </a:r>
          </a:p>
        </p:txBody>
      </p:sp>
      <p:sp>
        <p:nvSpPr>
          <p:cNvPr id="29" name="Google Shape;83;p14"/>
          <p:cNvSpPr txBox="1"/>
          <p:nvPr/>
        </p:nvSpPr>
        <p:spPr>
          <a:xfrm>
            <a:off x="4713301" y="2037978"/>
            <a:ext cx="1823129" cy="121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214313" indent="-214313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МООК</a:t>
            </a:r>
            <a:endParaRPr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14313" indent="-214313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05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Plario</a:t>
            </a: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адаптивная математика</a:t>
            </a:r>
            <a:endParaRPr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14313" indent="-214313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05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Skyeng</a:t>
            </a:r>
            <a:endParaRPr lang="en-US"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14313" indent="-214313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Платформа «Английский пациент»</a:t>
            </a:r>
            <a:endParaRPr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Google Shape;84;p14"/>
          <p:cNvSpPr/>
          <p:nvPr/>
        </p:nvSpPr>
        <p:spPr>
          <a:xfrm rot="-5400000" flipH="1">
            <a:off x="2596455" y="1814572"/>
            <a:ext cx="368100" cy="34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609" y="52208"/>
                </a:moveTo>
                <a:lnTo>
                  <a:pt x="114609" y="67089"/>
                </a:lnTo>
                <a:cubicBezTo>
                  <a:pt x="114609" y="68670"/>
                  <a:pt x="115816" y="69951"/>
                  <a:pt x="117304" y="69951"/>
                </a:cubicBezTo>
                <a:lnTo>
                  <a:pt x="117304" y="69951"/>
                </a:lnTo>
                <a:cubicBezTo>
                  <a:pt x="118793" y="69951"/>
                  <a:pt x="120000" y="68670"/>
                  <a:pt x="120000" y="67089"/>
                </a:cubicBezTo>
                <a:lnTo>
                  <a:pt x="119999" y="52208"/>
                </a:lnTo>
                <a:cubicBezTo>
                  <a:pt x="119999" y="50627"/>
                  <a:pt x="118793" y="49346"/>
                  <a:pt x="117304" y="49346"/>
                </a:cubicBezTo>
                <a:cubicBezTo>
                  <a:pt x="115816" y="49346"/>
                  <a:pt x="114609" y="50627"/>
                  <a:pt x="114609" y="52208"/>
                </a:cubicBezTo>
                <a:close/>
                <a:moveTo>
                  <a:pt x="106256" y="49918"/>
                </a:moveTo>
                <a:lnTo>
                  <a:pt x="106256" y="69379"/>
                </a:lnTo>
                <a:cubicBezTo>
                  <a:pt x="106256" y="70960"/>
                  <a:pt x="107463" y="72241"/>
                  <a:pt x="108951" y="72241"/>
                </a:cubicBezTo>
                <a:lnTo>
                  <a:pt x="108951" y="72241"/>
                </a:lnTo>
                <a:cubicBezTo>
                  <a:pt x="110440" y="72241"/>
                  <a:pt x="111646" y="70960"/>
                  <a:pt x="111646" y="69379"/>
                </a:cubicBezTo>
                <a:lnTo>
                  <a:pt x="111646" y="49918"/>
                </a:lnTo>
                <a:cubicBezTo>
                  <a:pt x="111646" y="48337"/>
                  <a:pt x="110440" y="47056"/>
                  <a:pt x="108951" y="47056"/>
                </a:cubicBezTo>
                <a:cubicBezTo>
                  <a:pt x="107463" y="47056"/>
                  <a:pt x="106256" y="48337"/>
                  <a:pt x="106256" y="49918"/>
                </a:cubicBezTo>
                <a:close/>
                <a:moveTo>
                  <a:pt x="97903" y="48773"/>
                </a:moveTo>
                <a:lnTo>
                  <a:pt x="97903" y="70524"/>
                </a:lnTo>
                <a:cubicBezTo>
                  <a:pt x="97903" y="72104"/>
                  <a:pt x="99109" y="73386"/>
                  <a:pt x="100598" y="73386"/>
                </a:cubicBezTo>
                <a:lnTo>
                  <a:pt x="100598" y="73386"/>
                </a:lnTo>
                <a:cubicBezTo>
                  <a:pt x="102086" y="73386"/>
                  <a:pt x="103293" y="72104"/>
                  <a:pt x="103293" y="70524"/>
                </a:cubicBezTo>
                <a:lnTo>
                  <a:pt x="103293" y="48773"/>
                </a:lnTo>
                <a:cubicBezTo>
                  <a:pt x="103293" y="47193"/>
                  <a:pt x="102086" y="45911"/>
                  <a:pt x="100598" y="45911"/>
                </a:cubicBezTo>
                <a:cubicBezTo>
                  <a:pt x="99109" y="45911"/>
                  <a:pt x="97903" y="47193"/>
                  <a:pt x="97903" y="48773"/>
                </a:cubicBezTo>
                <a:close/>
                <a:moveTo>
                  <a:pt x="53856" y="54256"/>
                </a:moveTo>
                <a:cubicBezTo>
                  <a:pt x="53856" y="53338"/>
                  <a:pt x="54558" y="52593"/>
                  <a:pt x="55423" y="52593"/>
                </a:cubicBezTo>
                <a:lnTo>
                  <a:pt x="57787" y="52593"/>
                </a:lnTo>
                <a:lnTo>
                  <a:pt x="57787" y="49895"/>
                </a:lnTo>
                <a:cubicBezTo>
                  <a:pt x="57787" y="49843"/>
                  <a:pt x="57790" y="49793"/>
                  <a:pt x="57844" y="49750"/>
                </a:cubicBezTo>
                <a:lnTo>
                  <a:pt x="57714" y="49315"/>
                </a:lnTo>
                <a:cubicBezTo>
                  <a:pt x="57790" y="48400"/>
                  <a:pt x="58549" y="47723"/>
                  <a:pt x="59411" y="47803"/>
                </a:cubicBezTo>
                <a:lnTo>
                  <a:pt x="91653" y="50798"/>
                </a:lnTo>
                <a:cubicBezTo>
                  <a:pt x="92515" y="50878"/>
                  <a:pt x="93152" y="51685"/>
                  <a:pt x="93077" y="52600"/>
                </a:cubicBezTo>
                <a:cubicBezTo>
                  <a:pt x="93002" y="53515"/>
                  <a:pt x="92242" y="54191"/>
                  <a:pt x="91380" y="54111"/>
                </a:cubicBezTo>
                <a:cubicBezTo>
                  <a:pt x="80879" y="53136"/>
                  <a:pt x="70377" y="52160"/>
                  <a:pt x="59875" y="51185"/>
                </a:cubicBezTo>
                <a:lnTo>
                  <a:pt x="59875" y="52593"/>
                </a:lnTo>
                <a:lnTo>
                  <a:pt x="62240" y="52593"/>
                </a:lnTo>
                <a:cubicBezTo>
                  <a:pt x="63105" y="52593"/>
                  <a:pt x="63806" y="53338"/>
                  <a:pt x="63806" y="54256"/>
                </a:cubicBezTo>
                <a:lnTo>
                  <a:pt x="63806" y="54256"/>
                </a:lnTo>
                <a:cubicBezTo>
                  <a:pt x="63806" y="55175"/>
                  <a:pt x="63105" y="55919"/>
                  <a:pt x="62240" y="55919"/>
                </a:cubicBezTo>
                <a:cubicBezTo>
                  <a:pt x="61452" y="55919"/>
                  <a:pt x="60664" y="55919"/>
                  <a:pt x="59875" y="55919"/>
                </a:cubicBezTo>
                <a:lnTo>
                  <a:pt x="59875" y="58197"/>
                </a:lnTo>
                <a:lnTo>
                  <a:pt x="62240" y="58197"/>
                </a:lnTo>
                <a:cubicBezTo>
                  <a:pt x="63105" y="58197"/>
                  <a:pt x="63806" y="58942"/>
                  <a:pt x="63806" y="59860"/>
                </a:cubicBezTo>
                <a:lnTo>
                  <a:pt x="63806" y="59860"/>
                </a:lnTo>
                <a:cubicBezTo>
                  <a:pt x="63806" y="60778"/>
                  <a:pt x="63105" y="61523"/>
                  <a:pt x="62240" y="61523"/>
                </a:cubicBezTo>
                <a:cubicBezTo>
                  <a:pt x="61452" y="61523"/>
                  <a:pt x="60664" y="61523"/>
                  <a:pt x="59875" y="61523"/>
                </a:cubicBezTo>
                <a:lnTo>
                  <a:pt x="59875" y="63801"/>
                </a:lnTo>
                <a:lnTo>
                  <a:pt x="62240" y="63801"/>
                </a:lnTo>
                <a:cubicBezTo>
                  <a:pt x="63105" y="63801"/>
                  <a:pt x="63806" y="64546"/>
                  <a:pt x="63806" y="65464"/>
                </a:cubicBezTo>
                <a:lnTo>
                  <a:pt x="63806" y="65464"/>
                </a:lnTo>
                <a:cubicBezTo>
                  <a:pt x="63806" y="66382"/>
                  <a:pt x="63105" y="67127"/>
                  <a:pt x="62240" y="67127"/>
                </a:cubicBezTo>
                <a:cubicBezTo>
                  <a:pt x="61452" y="67127"/>
                  <a:pt x="60664" y="67127"/>
                  <a:pt x="59875" y="67127"/>
                </a:cubicBezTo>
                <a:lnTo>
                  <a:pt x="59875" y="68544"/>
                </a:lnTo>
                <a:lnTo>
                  <a:pt x="91233" y="65045"/>
                </a:lnTo>
                <a:cubicBezTo>
                  <a:pt x="92093" y="64949"/>
                  <a:pt x="92863" y="65611"/>
                  <a:pt x="92954" y="66525"/>
                </a:cubicBezTo>
                <a:cubicBezTo>
                  <a:pt x="93044" y="67438"/>
                  <a:pt x="92420" y="68256"/>
                  <a:pt x="91560" y="68352"/>
                </a:cubicBezTo>
                <a:cubicBezTo>
                  <a:pt x="80831" y="69550"/>
                  <a:pt x="70101" y="70747"/>
                  <a:pt x="59372" y="71945"/>
                </a:cubicBezTo>
                <a:cubicBezTo>
                  <a:pt x="58511" y="72041"/>
                  <a:pt x="57741" y="71378"/>
                  <a:pt x="57650" y="70465"/>
                </a:cubicBezTo>
                <a:cubicBezTo>
                  <a:pt x="57630" y="70259"/>
                  <a:pt x="57646" y="70058"/>
                  <a:pt x="57807" y="69902"/>
                </a:cubicBezTo>
                <a:lnTo>
                  <a:pt x="57787" y="69850"/>
                </a:lnTo>
                <a:lnTo>
                  <a:pt x="57787" y="67127"/>
                </a:lnTo>
                <a:lnTo>
                  <a:pt x="55423" y="67127"/>
                </a:lnTo>
                <a:cubicBezTo>
                  <a:pt x="54558" y="67127"/>
                  <a:pt x="53856" y="66382"/>
                  <a:pt x="53856" y="65464"/>
                </a:cubicBezTo>
                <a:cubicBezTo>
                  <a:pt x="53856" y="64546"/>
                  <a:pt x="54558" y="63801"/>
                  <a:pt x="55423" y="63801"/>
                </a:cubicBezTo>
                <a:lnTo>
                  <a:pt x="57787" y="63801"/>
                </a:lnTo>
                <a:lnTo>
                  <a:pt x="57787" y="61523"/>
                </a:lnTo>
                <a:lnTo>
                  <a:pt x="55423" y="61523"/>
                </a:lnTo>
                <a:cubicBezTo>
                  <a:pt x="54558" y="61523"/>
                  <a:pt x="53856" y="60779"/>
                  <a:pt x="53856" y="59860"/>
                </a:cubicBezTo>
                <a:cubicBezTo>
                  <a:pt x="53856" y="58942"/>
                  <a:pt x="54558" y="58197"/>
                  <a:pt x="55423" y="58197"/>
                </a:cubicBezTo>
                <a:lnTo>
                  <a:pt x="57787" y="58197"/>
                </a:lnTo>
                <a:lnTo>
                  <a:pt x="57787" y="55919"/>
                </a:lnTo>
                <a:lnTo>
                  <a:pt x="55423" y="55919"/>
                </a:lnTo>
                <a:cubicBezTo>
                  <a:pt x="54558" y="55919"/>
                  <a:pt x="53856" y="55175"/>
                  <a:pt x="53856" y="54256"/>
                </a:cubicBezTo>
                <a:close/>
                <a:moveTo>
                  <a:pt x="48021" y="3132"/>
                </a:moveTo>
                <a:lnTo>
                  <a:pt x="48021" y="12530"/>
                </a:lnTo>
                <a:cubicBezTo>
                  <a:pt x="48021" y="14260"/>
                  <a:pt x="49342" y="15663"/>
                  <a:pt x="50971" y="15663"/>
                </a:cubicBezTo>
                <a:cubicBezTo>
                  <a:pt x="52601" y="15663"/>
                  <a:pt x="53921" y="14260"/>
                  <a:pt x="53921" y="12530"/>
                </a:cubicBezTo>
                <a:lnTo>
                  <a:pt x="53921" y="3132"/>
                </a:lnTo>
                <a:cubicBezTo>
                  <a:pt x="53921" y="1402"/>
                  <a:pt x="52601" y="0"/>
                  <a:pt x="50971" y="0"/>
                </a:cubicBezTo>
                <a:cubicBezTo>
                  <a:pt x="49342" y="0"/>
                  <a:pt x="48021" y="1402"/>
                  <a:pt x="48021" y="3132"/>
                </a:cubicBezTo>
                <a:close/>
                <a:moveTo>
                  <a:pt x="48021" y="107469"/>
                </a:moveTo>
                <a:lnTo>
                  <a:pt x="48021" y="116867"/>
                </a:lnTo>
                <a:cubicBezTo>
                  <a:pt x="48021" y="118597"/>
                  <a:pt x="49342" y="120000"/>
                  <a:pt x="50971" y="120000"/>
                </a:cubicBezTo>
                <a:cubicBezTo>
                  <a:pt x="52601" y="120000"/>
                  <a:pt x="53921" y="118597"/>
                  <a:pt x="53921" y="116867"/>
                </a:cubicBezTo>
                <a:lnTo>
                  <a:pt x="53921" y="107469"/>
                </a:lnTo>
                <a:cubicBezTo>
                  <a:pt x="53921" y="105739"/>
                  <a:pt x="52601" y="104336"/>
                  <a:pt x="50971" y="104336"/>
                </a:cubicBezTo>
                <a:cubicBezTo>
                  <a:pt x="49342" y="104336"/>
                  <a:pt x="48021" y="105739"/>
                  <a:pt x="48021" y="107469"/>
                </a:cubicBezTo>
                <a:close/>
                <a:moveTo>
                  <a:pt x="21116" y="59649"/>
                </a:moveTo>
                <a:cubicBezTo>
                  <a:pt x="21116" y="67800"/>
                  <a:pt x="24044" y="75951"/>
                  <a:pt x="29901" y="82170"/>
                </a:cubicBezTo>
                <a:cubicBezTo>
                  <a:pt x="41615" y="94608"/>
                  <a:pt x="60607" y="94608"/>
                  <a:pt x="72320" y="82170"/>
                </a:cubicBezTo>
                <a:lnTo>
                  <a:pt x="79515" y="74530"/>
                </a:lnTo>
                <a:lnTo>
                  <a:pt x="87539" y="74531"/>
                </a:lnTo>
                <a:cubicBezTo>
                  <a:pt x="90764" y="74530"/>
                  <a:pt x="93379" y="71754"/>
                  <a:pt x="93379" y="68330"/>
                </a:cubicBezTo>
                <a:lnTo>
                  <a:pt x="93379" y="59809"/>
                </a:lnTo>
                <a:lnTo>
                  <a:pt x="93530" y="59649"/>
                </a:lnTo>
                <a:lnTo>
                  <a:pt x="93379" y="59488"/>
                </a:lnTo>
                <a:lnTo>
                  <a:pt x="93379" y="50967"/>
                </a:lnTo>
                <a:cubicBezTo>
                  <a:pt x="93379" y="47543"/>
                  <a:pt x="90764" y="44767"/>
                  <a:pt x="87539" y="44767"/>
                </a:cubicBezTo>
                <a:lnTo>
                  <a:pt x="79515" y="44767"/>
                </a:lnTo>
                <a:cubicBezTo>
                  <a:pt x="77116" y="42220"/>
                  <a:pt x="74718" y="39674"/>
                  <a:pt x="72320" y="37127"/>
                </a:cubicBezTo>
                <a:cubicBezTo>
                  <a:pt x="60607" y="24689"/>
                  <a:pt x="41615" y="24689"/>
                  <a:pt x="29901" y="37127"/>
                </a:cubicBezTo>
                <a:cubicBezTo>
                  <a:pt x="24044" y="43346"/>
                  <a:pt x="21116" y="51497"/>
                  <a:pt x="21116" y="59649"/>
                </a:cubicBezTo>
                <a:close/>
                <a:moveTo>
                  <a:pt x="15930" y="103846"/>
                </a:moveTo>
                <a:cubicBezTo>
                  <a:pt x="15930" y="104647"/>
                  <a:pt x="16218" y="105449"/>
                  <a:pt x="16794" y="106061"/>
                </a:cubicBezTo>
                <a:cubicBezTo>
                  <a:pt x="17946" y="107284"/>
                  <a:pt x="19814" y="107284"/>
                  <a:pt x="20966" y="106061"/>
                </a:cubicBezTo>
                <a:lnTo>
                  <a:pt x="27224" y="99415"/>
                </a:lnTo>
                <a:cubicBezTo>
                  <a:pt x="28376" y="98192"/>
                  <a:pt x="28376" y="96208"/>
                  <a:pt x="27224" y="94985"/>
                </a:cubicBezTo>
                <a:cubicBezTo>
                  <a:pt x="26072" y="93762"/>
                  <a:pt x="24204" y="93762"/>
                  <a:pt x="23052" y="94985"/>
                </a:cubicBezTo>
                <a:lnTo>
                  <a:pt x="16794" y="101630"/>
                </a:lnTo>
                <a:cubicBezTo>
                  <a:pt x="16218" y="102242"/>
                  <a:pt x="15930" y="103044"/>
                  <a:pt x="15930" y="103846"/>
                </a:cubicBezTo>
                <a:close/>
                <a:moveTo>
                  <a:pt x="15930" y="15910"/>
                </a:moveTo>
                <a:cubicBezTo>
                  <a:pt x="15930" y="16712"/>
                  <a:pt x="16218" y="17514"/>
                  <a:pt x="16794" y="18125"/>
                </a:cubicBezTo>
                <a:lnTo>
                  <a:pt x="23052" y="24771"/>
                </a:lnTo>
                <a:cubicBezTo>
                  <a:pt x="24204" y="25994"/>
                  <a:pt x="26072" y="25994"/>
                  <a:pt x="27224" y="24771"/>
                </a:cubicBezTo>
                <a:cubicBezTo>
                  <a:pt x="28376" y="23547"/>
                  <a:pt x="28376" y="21564"/>
                  <a:pt x="27224" y="20340"/>
                </a:cubicBezTo>
                <a:lnTo>
                  <a:pt x="20966" y="13695"/>
                </a:lnTo>
                <a:cubicBezTo>
                  <a:pt x="19814" y="12472"/>
                  <a:pt x="17946" y="12472"/>
                  <a:pt x="16794" y="13695"/>
                </a:cubicBezTo>
                <a:cubicBezTo>
                  <a:pt x="16218" y="14307"/>
                  <a:pt x="15930" y="15109"/>
                  <a:pt x="15930" y="15910"/>
                </a:cubicBezTo>
                <a:close/>
                <a:moveTo>
                  <a:pt x="0" y="59999"/>
                </a:moveTo>
                <a:cubicBezTo>
                  <a:pt x="0" y="61730"/>
                  <a:pt x="1320" y="63132"/>
                  <a:pt x="2950" y="63132"/>
                </a:cubicBezTo>
                <a:lnTo>
                  <a:pt x="11800" y="63132"/>
                </a:lnTo>
                <a:cubicBezTo>
                  <a:pt x="13430" y="63132"/>
                  <a:pt x="14751" y="61730"/>
                  <a:pt x="14751" y="59999"/>
                </a:cubicBezTo>
                <a:cubicBezTo>
                  <a:pt x="14751" y="58269"/>
                  <a:pt x="13430" y="56867"/>
                  <a:pt x="11800" y="56867"/>
                </a:cubicBezTo>
                <a:lnTo>
                  <a:pt x="2950" y="56867"/>
                </a:lnTo>
                <a:cubicBezTo>
                  <a:pt x="1320" y="56867"/>
                  <a:pt x="0" y="58269"/>
                  <a:pt x="0" y="59999"/>
                </a:cubicBez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5;p14"/>
          <p:cNvSpPr/>
          <p:nvPr/>
        </p:nvSpPr>
        <p:spPr>
          <a:xfrm>
            <a:off x="2923699" y="3111702"/>
            <a:ext cx="361800" cy="30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880" y="100923"/>
                </a:moveTo>
                <a:lnTo>
                  <a:pt x="43780" y="108554"/>
                </a:lnTo>
                <a:lnTo>
                  <a:pt x="76219" y="108554"/>
                </a:lnTo>
                <a:lnTo>
                  <a:pt x="74119" y="100923"/>
                </a:lnTo>
                <a:close/>
                <a:moveTo>
                  <a:pt x="17368" y="4644"/>
                </a:moveTo>
                <a:lnTo>
                  <a:pt x="17368" y="64398"/>
                </a:lnTo>
                <a:lnTo>
                  <a:pt x="102631" y="64398"/>
                </a:lnTo>
                <a:lnTo>
                  <a:pt x="102631" y="4644"/>
                </a:lnTo>
                <a:close/>
                <a:moveTo>
                  <a:pt x="11052" y="0"/>
                </a:moveTo>
                <a:lnTo>
                  <a:pt x="108947" y="0"/>
                </a:lnTo>
                <a:lnTo>
                  <a:pt x="108947" y="69042"/>
                </a:lnTo>
                <a:lnTo>
                  <a:pt x="108965" y="69042"/>
                </a:lnTo>
                <a:lnTo>
                  <a:pt x="120000" y="113859"/>
                </a:lnTo>
                <a:lnTo>
                  <a:pt x="120000" y="119999"/>
                </a:lnTo>
                <a:lnTo>
                  <a:pt x="0" y="119999"/>
                </a:lnTo>
                <a:lnTo>
                  <a:pt x="0" y="113859"/>
                </a:lnTo>
                <a:lnTo>
                  <a:pt x="11034" y="69042"/>
                </a:lnTo>
                <a:lnTo>
                  <a:pt x="11052" y="6904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" name="Google Shape;87;p14"/>
          <p:cNvSpPr/>
          <p:nvPr/>
        </p:nvSpPr>
        <p:spPr>
          <a:xfrm>
            <a:off x="5713267" y="1288109"/>
            <a:ext cx="666000" cy="66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835863" y="1455245"/>
            <a:ext cx="421485" cy="319575"/>
            <a:chOff x="7781150" y="1826026"/>
            <a:chExt cx="561980" cy="426100"/>
          </a:xfrm>
          <a:solidFill>
            <a:srgbClr val="0070C0"/>
          </a:solidFill>
        </p:grpSpPr>
        <p:sp>
          <p:nvSpPr>
            <p:cNvPr id="34" name="Google Shape;88;p14"/>
            <p:cNvSpPr/>
            <p:nvPr/>
          </p:nvSpPr>
          <p:spPr>
            <a:xfrm>
              <a:off x="7781150" y="1826026"/>
              <a:ext cx="312800" cy="31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70" y="60380"/>
                  </a:moveTo>
                  <a:lnTo>
                    <a:pt x="97429" y="60380"/>
                  </a:lnTo>
                  <a:cubicBezTo>
                    <a:pt x="109894" y="60380"/>
                    <a:pt x="119999" y="70469"/>
                    <a:pt x="119999" y="82915"/>
                  </a:cubicBezTo>
                  <a:lnTo>
                    <a:pt x="119999" y="104032"/>
                  </a:lnTo>
                  <a:lnTo>
                    <a:pt x="120000" y="104032"/>
                  </a:lnTo>
                  <a:lnTo>
                    <a:pt x="120000" y="109220"/>
                  </a:lnTo>
                  <a:lnTo>
                    <a:pt x="119985" y="109220"/>
                  </a:lnTo>
                  <a:lnTo>
                    <a:pt x="119985" y="120000"/>
                  </a:lnTo>
                  <a:lnTo>
                    <a:pt x="14" y="120000"/>
                  </a:lnTo>
                  <a:lnTo>
                    <a:pt x="14" y="109220"/>
                  </a:lnTo>
                  <a:lnTo>
                    <a:pt x="0" y="109220"/>
                  </a:lnTo>
                  <a:lnTo>
                    <a:pt x="0" y="82915"/>
                  </a:lnTo>
                  <a:cubicBezTo>
                    <a:pt x="0" y="70469"/>
                    <a:pt x="10105" y="60380"/>
                    <a:pt x="22570" y="60380"/>
                  </a:cubicBezTo>
                  <a:close/>
                  <a:moveTo>
                    <a:pt x="60000" y="0"/>
                  </a:moveTo>
                  <a:cubicBezTo>
                    <a:pt x="75005" y="0"/>
                    <a:pt x="87170" y="12145"/>
                    <a:pt x="87170" y="27128"/>
                  </a:cubicBezTo>
                  <a:cubicBezTo>
                    <a:pt x="87170" y="42111"/>
                    <a:pt x="75005" y="54257"/>
                    <a:pt x="60000" y="54257"/>
                  </a:cubicBezTo>
                  <a:cubicBezTo>
                    <a:pt x="44994" y="54257"/>
                    <a:pt x="32829" y="42111"/>
                    <a:pt x="32829" y="27128"/>
                  </a:cubicBezTo>
                  <a:cubicBezTo>
                    <a:pt x="32829" y="12145"/>
                    <a:pt x="44994" y="0"/>
                    <a:pt x="60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89;p14"/>
            <p:cNvSpPr/>
            <p:nvPr/>
          </p:nvSpPr>
          <p:spPr>
            <a:xfrm>
              <a:off x="8030330" y="1938926"/>
              <a:ext cx="312800" cy="31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70" y="60380"/>
                  </a:moveTo>
                  <a:lnTo>
                    <a:pt x="97429" y="60380"/>
                  </a:lnTo>
                  <a:cubicBezTo>
                    <a:pt x="109894" y="60380"/>
                    <a:pt x="119999" y="70469"/>
                    <a:pt x="119999" y="82915"/>
                  </a:cubicBezTo>
                  <a:lnTo>
                    <a:pt x="119999" y="104032"/>
                  </a:lnTo>
                  <a:lnTo>
                    <a:pt x="120000" y="104032"/>
                  </a:lnTo>
                  <a:lnTo>
                    <a:pt x="120000" y="109220"/>
                  </a:lnTo>
                  <a:lnTo>
                    <a:pt x="119985" y="109220"/>
                  </a:lnTo>
                  <a:lnTo>
                    <a:pt x="119985" y="120000"/>
                  </a:lnTo>
                  <a:lnTo>
                    <a:pt x="14" y="120000"/>
                  </a:lnTo>
                  <a:lnTo>
                    <a:pt x="14" y="109220"/>
                  </a:lnTo>
                  <a:lnTo>
                    <a:pt x="0" y="109220"/>
                  </a:lnTo>
                  <a:lnTo>
                    <a:pt x="0" y="82915"/>
                  </a:lnTo>
                  <a:cubicBezTo>
                    <a:pt x="0" y="70469"/>
                    <a:pt x="10105" y="60380"/>
                    <a:pt x="22570" y="60380"/>
                  </a:cubicBezTo>
                  <a:close/>
                  <a:moveTo>
                    <a:pt x="60000" y="0"/>
                  </a:moveTo>
                  <a:cubicBezTo>
                    <a:pt x="75005" y="0"/>
                    <a:pt x="87170" y="12145"/>
                    <a:pt x="87170" y="27128"/>
                  </a:cubicBezTo>
                  <a:cubicBezTo>
                    <a:pt x="87170" y="42111"/>
                    <a:pt x="75005" y="54257"/>
                    <a:pt x="60000" y="54257"/>
                  </a:cubicBezTo>
                  <a:cubicBezTo>
                    <a:pt x="44994" y="54257"/>
                    <a:pt x="32829" y="42111"/>
                    <a:pt x="32829" y="27128"/>
                  </a:cubicBezTo>
                  <a:cubicBezTo>
                    <a:pt x="32829" y="12145"/>
                    <a:pt x="44994" y="0"/>
                    <a:pt x="6000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1E6A6F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3529" y="171729"/>
            <a:ext cx="8043725" cy="4247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ea typeface="+mj-ea"/>
                <a:cs typeface="+mj-cs"/>
              </a:rPr>
              <a:t>C</a:t>
            </a:r>
            <a:r>
              <a:rPr lang="ru-RU" sz="2400" b="1" dirty="0">
                <a:ea typeface="+mj-ea"/>
                <a:cs typeface="+mj-cs"/>
              </a:rPr>
              <a:t>мешанное </a:t>
            </a:r>
            <a:r>
              <a:rPr lang="ru-RU" sz="2400" b="1" dirty="0" smtClean="0">
                <a:ea typeface="+mj-ea"/>
                <a:cs typeface="+mj-cs"/>
              </a:rPr>
              <a:t>обучение и новая дидактика  </a:t>
            </a:r>
            <a:endParaRPr lang="ru-RU" sz="2400" b="1" dirty="0"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8072" y="1477914"/>
            <a:ext cx="2448272" cy="4247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8 апробированных моделей </a:t>
            </a:r>
            <a:br>
              <a:rPr lang="ru-RU" sz="1200" b="1" dirty="0">
                <a:solidFill>
                  <a:srgbClr val="0070C0"/>
                </a:solidFill>
              </a:rPr>
            </a:br>
            <a:r>
              <a:rPr lang="ru-RU" sz="1200" i="1" dirty="0">
                <a:solidFill>
                  <a:srgbClr val="0070C0"/>
                </a:solidFill>
              </a:rPr>
              <a:t>(8 моделей в апробации)  </a:t>
            </a:r>
            <a:endParaRPr lang="ru-RU" sz="1200" i="1" dirty="0">
              <a:solidFill>
                <a:srgbClr val="0070C0"/>
              </a:solidFill>
              <a:hlinkClick r:id="rId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8718" y="3851262"/>
            <a:ext cx="2975224" cy="93486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Педагогическое проектирование </a:t>
            </a:r>
            <a:br>
              <a:rPr lang="ru-RU" sz="1050" dirty="0"/>
            </a:br>
            <a:r>
              <a:rPr lang="ru-RU" sz="1050" dirty="0"/>
              <a:t>(дисциплин, ОПОП, ЭУК)</a:t>
            </a:r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 err="1"/>
              <a:t>Онлайн-оценивание</a:t>
            </a:r>
            <a:endParaRPr lang="ru-RU" sz="1050" dirty="0"/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Использование цифровых инструментов</a:t>
            </a:r>
          </a:p>
          <a:p>
            <a:pPr marL="135000" indent="-135000">
              <a:lnSpc>
                <a:spcPct val="90000"/>
              </a:lnSpc>
              <a:spcAft>
                <a:spcPts val="300"/>
              </a:spcAft>
              <a:buSzPts val="1100"/>
              <a:buFont typeface="Wingdings" panose="05000000000000000000" pitchFamily="2" charset="2"/>
              <a:buChar char="§"/>
            </a:pPr>
            <a:r>
              <a:rPr lang="ru-RU" sz="1050" dirty="0"/>
              <a:t>Формирование современного контента и др.</a:t>
            </a:r>
            <a:endParaRPr lang="ru-RU" sz="112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5100" y="596459"/>
            <a:ext cx="83113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Гибкое замещение части аудиторного взаимодействия </a:t>
            </a:r>
            <a:b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</a:b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специальными видами обучения в цифровой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6885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08520" y="0"/>
            <a:ext cx="9252520" cy="5143500"/>
            <a:chOff x="-108520" y="0"/>
            <a:chExt cx="9252520" cy="5143500"/>
          </a:xfrm>
        </p:grpSpPr>
        <p:pic>
          <p:nvPicPr>
            <p:cNvPr id="12" name="Picture 2" descr="\\wdiro\Public\машина машина\dist iro\Internet\Интерьер\Лестница\2013.02.24_Захаров\IMG_2898n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4" t="14828" r="454" b="10647"/>
            <a:stretch/>
          </p:blipFill>
          <p:spPr bwMode="auto">
            <a:xfrm>
              <a:off x="0" y="1"/>
              <a:ext cx="9144000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-108520" y="0"/>
              <a:ext cx="9252520" cy="51435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191" tIns="36191" rIns="36191" bIns="36191" numCol="1" spcCol="30160" rtlCol="0" anchor="ctr">
              <a:spAutoFit/>
            </a:bodyPr>
            <a:lstStyle/>
            <a:p>
              <a:pPr defTabSz="723839" latinLnBrk="1" hangingPunct="0"/>
              <a:endParaRPr lang="ru-RU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Заголовок 8"/>
          <p:cNvSpPr txBox="1">
            <a:spLocks/>
          </p:cNvSpPr>
          <p:nvPr/>
        </p:nvSpPr>
        <p:spPr>
          <a:xfrm>
            <a:off x="755576" y="627534"/>
            <a:ext cx="6696744" cy="2448272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Направления для сотрудничества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1907704" y="3363838"/>
            <a:ext cx="6696744" cy="2664296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Развитие </a:t>
            </a:r>
            <a:r>
              <a:rPr lang="ru-RU" sz="2800" b="1" dirty="0">
                <a:solidFill>
                  <a:schemeClr val="bg1"/>
                </a:solidFill>
              </a:rPr>
              <a:t>компетенций преподавателя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сфере </a:t>
            </a:r>
            <a:r>
              <a:rPr lang="ru-RU" sz="2800" b="1" dirty="0">
                <a:solidFill>
                  <a:schemeClr val="bg1"/>
                </a:solidFill>
              </a:rPr>
              <a:t>передовых технологий обучения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2643758"/>
            <a:ext cx="1296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 Light" pitchFamily="34" charset="0"/>
                <a:cs typeface="Calibri Light" pitchFamily="34" charset="0"/>
              </a:rPr>
              <a:t>1</a:t>
            </a:r>
            <a:endParaRPr lang="ru-RU" sz="4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61122" y="2541586"/>
            <a:ext cx="2438400" cy="66325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преподавателей</a:t>
            </a:r>
            <a:endParaRPr lang="ru-RU" sz="105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973" y="2881679"/>
            <a:ext cx="7794512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Программы в области педагогического дизайна и цифровой дидактики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04" name="Прямоугольник 6"/>
          <p:cNvSpPr>
            <a:spLocks noChangeArrowheads="1"/>
          </p:cNvSpPr>
          <p:nvPr/>
        </p:nvSpPr>
        <p:spPr bwMode="auto">
          <a:xfrm>
            <a:off x="309636" y="3231306"/>
            <a:ext cx="814856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деятельность педагогического дизайнера в условиях современного учебного процесса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(55 000 руб./чел.) – программа профессиональной переподготовки</a:t>
            </a:r>
          </a:p>
          <a:p>
            <a:pPr marL="0" indent="0" algn="just"/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01.03.2021 </a:t>
            </a:r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- 30.06.2021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универсальных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 (10 500 руб./ чел.)</a:t>
            </a:r>
          </a:p>
          <a:p>
            <a:pPr marL="0" indent="0" algn="just"/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08.02.2021 – 01.03.2021</a:t>
            </a:r>
            <a:endParaRPr lang="ru-RU" alt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309637" y="167630"/>
            <a:ext cx="7794512" cy="3984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1269B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schemeClr val="bg1"/>
                </a:solidFill>
              </a:rPr>
              <a:t>Программы повышения </a:t>
            </a:r>
            <a:r>
              <a:rPr lang="ru-RU" sz="2100" dirty="0" smtClean="0">
                <a:solidFill>
                  <a:schemeClr val="bg1"/>
                </a:solidFill>
              </a:rPr>
              <a:t>квалификации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32616" r="59090" b="53348"/>
          <a:stretch>
            <a:fillRect/>
          </a:stretch>
        </p:blipFill>
        <p:spPr bwMode="auto">
          <a:xfrm>
            <a:off x="8247460" y="155973"/>
            <a:ext cx="698897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6973" y="621702"/>
            <a:ext cx="7727176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Новые возможности для каждого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376973" y="919630"/>
            <a:ext cx="772717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Передовые технологии обучения в непрерывном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 (15 000 руб./чел.)</a:t>
            </a:r>
            <a:endParaRPr lang="ru-RU" altLang="ru-RU" sz="15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ru-RU" altLang="ru-RU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15.03.2021 – 26.04.2021</a:t>
            </a:r>
            <a:endParaRPr lang="en-US" alt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программ непрерывного образования с учетом особенностей целевой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(15 000 руб./чел.)</a:t>
            </a:r>
            <a:endParaRPr lang="ru-RU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05.04.2021 – 17.05.2021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решения и образовательные технологии в непрерывном образовании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 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(15 000 руб./чел.)</a:t>
            </a:r>
            <a:endParaRPr lang="ru-RU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ru-RU" sz="15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24.05.2021 – 04.06.2021</a:t>
            </a:r>
          </a:p>
          <a:p>
            <a:pPr marL="0" indent="0" algn="just"/>
            <a:endParaRPr lang="en-US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8008" y="4463267"/>
            <a:ext cx="156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4"/>
              </a:rPr>
              <a:t>https://dpo.tsu.ru</a:t>
            </a:r>
            <a:r>
              <a:rPr lang="ru-RU" sz="1400" dirty="0" smtClean="0">
                <a:hlinkClick r:id="rId4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lap@ido.tsu.ru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305" y="4563295"/>
            <a:ext cx="6820983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>Программы повышения квалификации в формате стажировки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9077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61122" y="2541586"/>
            <a:ext cx="2438400" cy="66325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преподавателей</a:t>
            </a:r>
            <a:endParaRPr lang="ru-RU" sz="105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637" y="2363039"/>
            <a:ext cx="7794512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Программы в области разработки онлайн-курсов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04" name="Прямоугольник 6"/>
          <p:cNvSpPr>
            <a:spLocks noChangeArrowheads="1"/>
          </p:cNvSpPr>
          <p:nvPr/>
        </p:nvSpPr>
        <p:spPr bwMode="auto">
          <a:xfrm>
            <a:off x="309637" y="2690460"/>
            <a:ext cx="8148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Онлайн-курс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от проектирования до выхода на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платформу (8 900 руб./чел.)</a:t>
            </a:r>
            <a:endParaRPr lang="ru-RU" altLang="ru-RU" sz="15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и технологии интеграции онлайн-курсов в основные образовательные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 algn="just"/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(8 900 руб./чел.)</a:t>
            </a:r>
            <a:endParaRPr lang="ru-RU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08.02.2021 – 01.03.2021</a:t>
            </a:r>
            <a:endParaRPr lang="ru-RU" alt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309637" y="167630"/>
            <a:ext cx="7794512" cy="3984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1269B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schemeClr val="bg1"/>
                </a:solidFill>
              </a:rPr>
              <a:t>Программы повышения </a:t>
            </a:r>
            <a:r>
              <a:rPr lang="ru-RU" sz="2100" dirty="0" smtClean="0">
                <a:solidFill>
                  <a:schemeClr val="bg1"/>
                </a:solidFill>
              </a:rPr>
              <a:t>квалификации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32616" r="59090" b="53348"/>
          <a:stretch>
            <a:fillRect/>
          </a:stretch>
        </p:blipFill>
        <p:spPr bwMode="auto">
          <a:xfrm>
            <a:off x="8247460" y="155973"/>
            <a:ext cx="698897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6973" y="621702"/>
            <a:ext cx="7727176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Программы по работе с </a:t>
            </a:r>
            <a:r>
              <a:rPr lang="en-US" sz="1500" b="1" dirty="0" smtClean="0">
                <a:solidFill>
                  <a:schemeClr val="bg1"/>
                </a:solidFill>
                <a:latin typeface="+mn-lt"/>
              </a:rPr>
              <a:t>LMS MOODLE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376973" y="919630"/>
            <a:ext cx="772717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дистанционного обучения </a:t>
            </a:r>
            <a:r>
              <a:rPr lang="en-US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учебном процессе (6 700 руб./чел.)</a:t>
            </a:r>
            <a:endParaRPr lang="en-US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01.03.2021</a:t>
            </a:r>
          </a:p>
          <a:p>
            <a:pPr lvl="1" algn="just"/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26.04.2021 – 24.05.2021</a:t>
            </a:r>
            <a:endParaRPr lang="en-US" altLang="ru-RU" sz="15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Совершенствуем 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в системе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 (9 100 руб./чел.)</a:t>
            </a:r>
          </a:p>
          <a:p>
            <a:pPr marL="0" indent="0" algn="just"/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15.03.2021 – 12.04.2021</a:t>
            </a:r>
          </a:p>
          <a:p>
            <a:pPr marL="0" indent="0" algn="just"/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31.05.2021 – 28.06.2021</a:t>
            </a:r>
          </a:p>
          <a:p>
            <a:pPr lvl="1" algn="just"/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637" y="3663713"/>
            <a:ext cx="7794512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Программ</a:t>
            </a:r>
            <a:r>
              <a:rPr lang="ru-RU" sz="1500" b="1" dirty="0">
                <a:solidFill>
                  <a:schemeClr val="bg1"/>
                </a:solidFill>
              </a:rPr>
              <a:t>а</a:t>
            </a: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 по работе с различными цифровыми инструментами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309636" y="3991134"/>
            <a:ext cx="90148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технологии и интерактивные подходы в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образовательном процессе (10 500 руб./чел.) </a:t>
            </a:r>
          </a:p>
          <a:p>
            <a:pPr marL="0" indent="0" algn="just"/>
            <a:r>
              <a:rPr 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18.01.2021 – 15.02.2021</a:t>
            </a:r>
            <a:endParaRPr 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15.03.2021 – 12.04.2021</a:t>
            </a:r>
            <a:endParaRPr 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5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04.05.2021 – 31.05.2021</a:t>
            </a:r>
            <a:endParaRPr lang="ru-RU" sz="15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5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ru-RU" altLang="ru-RU" sz="15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67797" y="4549017"/>
            <a:ext cx="156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4"/>
              </a:rPr>
              <a:t>https://dpo.tsu.ru</a:t>
            </a:r>
            <a:r>
              <a:rPr lang="ru-RU" sz="1400" dirty="0" smtClean="0">
                <a:hlinkClick r:id="rId4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lap@ido.tsu.ru</a:t>
            </a:r>
            <a:r>
              <a:rPr lang="en-US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61075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61122" y="2541586"/>
            <a:ext cx="2438400" cy="66325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преподавателей</a:t>
            </a:r>
            <a:endParaRPr lang="ru-RU" sz="105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5"/>
          <p:cNvSpPr txBox="1">
            <a:spLocks/>
          </p:cNvSpPr>
          <p:nvPr/>
        </p:nvSpPr>
        <p:spPr>
          <a:xfrm>
            <a:off x="309637" y="167630"/>
            <a:ext cx="7794512" cy="3984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1269B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schemeClr val="bg1"/>
                </a:solidFill>
              </a:rPr>
              <a:t>Программы повышения </a:t>
            </a:r>
            <a:r>
              <a:rPr lang="ru-RU" sz="2100" dirty="0" smtClean="0">
                <a:solidFill>
                  <a:schemeClr val="bg1"/>
                </a:solidFill>
              </a:rPr>
              <a:t>квалификации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32616" r="59090" b="53348"/>
          <a:stretch>
            <a:fillRect/>
          </a:stretch>
        </p:blipFill>
        <p:spPr bwMode="auto">
          <a:xfrm>
            <a:off x="8247460" y="155973"/>
            <a:ext cx="698897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6973" y="621702"/>
            <a:ext cx="7727176" cy="323165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+mn-lt"/>
              </a:rPr>
              <a:t>В поисках абитуриента</a:t>
            </a:r>
            <a:endParaRPr lang="ru-RU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376973" y="919630"/>
            <a:ext cx="77271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1500" b="1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рекрутинга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абитуриентов на основе цифровых следов пользователей в </a:t>
            </a:r>
            <a:r>
              <a:rPr lang="ru-RU" altLang="ru-RU" sz="15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социальных сетях </a:t>
            </a:r>
            <a:r>
              <a:rPr lang="ru-RU" altLang="ru-RU" sz="15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(40 000 руб./чел.)</a:t>
            </a:r>
          </a:p>
          <a:p>
            <a:pPr lvl="2" algn="just"/>
            <a:r>
              <a:rPr lang="ru-RU" altLang="ru-RU" sz="15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08.02.2021 – 01.03.2021</a:t>
            </a:r>
            <a:endParaRPr lang="ru-RU" altLang="ru-RU" sz="15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ru-RU" altLang="ru-RU" sz="15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6" y="1762519"/>
            <a:ext cx="3839111" cy="1905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51" y="2103982"/>
            <a:ext cx="49871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5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интеллектуального анализа данных возможно спрогнозировать </a:t>
            </a:r>
            <a:r>
              <a:rPr lang="ru-RU" altLang="ru-RU" sz="15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образовательный потенциал школьника по его цифровым следам</a:t>
            </a:r>
            <a:r>
              <a:rPr lang="ru-RU" altLang="ru-RU" sz="15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Эти данные </a:t>
            </a:r>
            <a:r>
              <a:rPr lang="ru-RU" altLang="ru-RU" sz="15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 </a:t>
            </a:r>
            <a:r>
              <a:rPr lang="ru-RU" altLang="ru-RU" sz="15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задач индивидуализации в образовании – в том числе, </a:t>
            </a:r>
            <a:r>
              <a:rPr lang="ru-RU" altLang="ru-RU" sz="15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поиска и привлечения абитуриентов</a:t>
            </a:r>
            <a:endParaRPr lang="ru-RU" altLang="ru-RU" sz="1500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5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вам научиться работать с этим алгоритмом и </a:t>
            </a:r>
            <a:r>
              <a:rPr lang="ru-RU" altLang="ru-RU" sz="15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 современную стратегию привлечения абитуриентов через </a:t>
            </a:r>
            <a:r>
              <a:rPr lang="ru-RU" altLang="ru-RU" sz="1500" b="1" i="1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соцсети</a:t>
            </a:r>
            <a:endParaRPr lang="en-US" altLang="ru-RU" sz="1500" b="1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9066" y="36443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i="1" dirty="0">
                <a:solidFill>
                  <a:srgbClr val="1F497D"/>
                </a:solidFill>
                <a:latin typeface="calibri" panose="020F0502020204030204" pitchFamily="34" charset="0"/>
              </a:rPr>
              <a:t>Ключевая группа для цифрового </a:t>
            </a:r>
            <a:r>
              <a:rPr lang="ru-RU" sz="1500" i="1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рекрутинга</a:t>
            </a:r>
            <a:r>
              <a:rPr lang="ru-RU" sz="15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:</a:t>
            </a:r>
            <a:endParaRPr lang="ru-RU" sz="15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ru-RU" sz="1500" i="1" dirty="0">
                <a:solidFill>
                  <a:srgbClr val="1F497D"/>
                </a:solidFill>
                <a:latin typeface="calibri" panose="020F0502020204030204" pitchFamily="34" charset="0"/>
              </a:rPr>
              <a:t>П</a:t>
            </a:r>
            <a:r>
              <a:rPr lang="ru-RU" sz="15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рограммист </a:t>
            </a:r>
            <a:r>
              <a:rPr lang="ru-RU" sz="1500" i="1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phyton</a:t>
            </a:r>
            <a:endParaRPr lang="ru-RU" sz="1500" i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arenR"/>
            </a:pPr>
            <a:r>
              <a:rPr lang="ru-RU" sz="15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Аналитик</a:t>
            </a:r>
            <a:endParaRPr lang="ru-RU" sz="15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ru-RU" sz="15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Рекрутер</a:t>
            </a:r>
            <a:endParaRPr lang="ru-RU" sz="15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39805" y="4550848"/>
            <a:ext cx="156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5"/>
              </a:rPr>
              <a:t>https://dpo.tsu.ru</a:t>
            </a:r>
            <a:r>
              <a:rPr lang="ru-RU" sz="1400" dirty="0" smtClean="0">
                <a:hlinkClick r:id="rId5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lap@ido.tsu.ru</a:t>
            </a:r>
            <a:r>
              <a:rPr lang="en-US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04937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14" y="0"/>
            <a:ext cx="9289214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755576" y="627534"/>
            <a:ext cx="6696744" cy="2448272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Направления для сотрудничества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1907704" y="3363838"/>
            <a:ext cx="6696744" cy="2664296"/>
          </a:xfrm>
          <a:prstGeom prst="rect">
            <a:avLst/>
          </a:prstGeom>
        </p:spPr>
        <p:txBody>
          <a:bodyPr vert="horz" lIns="34274" tIns="34274" rIns="34274" bIns="342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Разработка МООК и совместных онлайн программ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2643758"/>
            <a:ext cx="1296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 Light" pitchFamily="34" charset="0"/>
                <a:cs typeface="Calibri Light" pitchFamily="34" charset="0"/>
              </a:rPr>
              <a:t>2</a:t>
            </a:r>
            <a:endParaRPr lang="ru-RU" sz="4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1664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1331</Words>
  <Application>Microsoft Office PowerPoint</Application>
  <PresentationFormat>Экран (16:9)</PresentationFormat>
  <Paragraphs>278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</vt:lpstr>
      <vt:lpstr>Calibri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Совместные мероприятия</vt:lpstr>
      <vt:lpstr>Совместные исследования в области разработки и апробации моделей  смешанного и онлайн-обучения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Mikhail</cp:lastModifiedBy>
  <cp:revision>260</cp:revision>
  <cp:lastPrinted>2020-05-29T05:55:56Z</cp:lastPrinted>
  <dcterms:created xsi:type="dcterms:W3CDTF">2020-05-26T06:16:42Z</dcterms:created>
  <dcterms:modified xsi:type="dcterms:W3CDTF">2020-12-07T07:51:14Z</dcterms:modified>
</cp:coreProperties>
</file>